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3" r:id="rId2"/>
    <p:sldId id="297" r:id="rId3"/>
    <p:sldId id="296" r:id="rId4"/>
    <p:sldId id="272" r:id="rId5"/>
    <p:sldId id="274" r:id="rId6"/>
    <p:sldId id="275" r:id="rId7"/>
    <p:sldId id="276" r:id="rId8"/>
    <p:sldId id="277" r:id="rId9"/>
    <p:sldId id="280" r:id="rId10"/>
    <p:sldId id="278" r:id="rId11"/>
    <p:sldId id="282" r:id="rId12"/>
    <p:sldId id="281" r:id="rId13"/>
    <p:sldId id="283" r:id="rId14"/>
    <p:sldId id="284" r:id="rId15"/>
    <p:sldId id="285" r:id="rId16"/>
    <p:sldId id="286" r:id="rId17"/>
    <p:sldId id="287" r:id="rId18"/>
    <p:sldId id="288" r:id="rId19"/>
    <p:sldId id="289" r:id="rId20"/>
    <p:sldId id="290" r:id="rId21"/>
    <p:sldId id="292" r:id="rId22"/>
    <p:sldId id="291" r:id="rId23"/>
    <p:sldId id="295" r:id="rId24"/>
    <p:sldId id="256" r:id="rId25"/>
    <p:sldId id="257" r:id="rId26"/>
    <p:sldId id="258" r:id="rId27"/>
    <p:sldId id="259" r:id="rId28"/>
    <p:sldId id="271" r:id="rId29"/>
    <p:sldId id="260" r:id="rId30"/>
    <p:sldId id="267" r:id="rId31"/>
    <p:sldId id="268" r:id="rId32"/>
    <p:sldId id="269" r:id="rId33"/>
    <p:sldId id="293" r:id="rId34"/>
    <p:sldId id="294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1164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2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AFF60E1C-4BEC-4A10-8BD6-D44F1DF4F3DC}" type="datetimeFigureOut">
              <a:rPr lang="en-US" smtClean="0"/>
              <a:pPr/>
              <a:t>9/27/2020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0F8579CA-7922-4E7B-9D9A-00863BDDFA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60E1C-4BEC-4A10-8BD6-D44F1DF4F3DC}" type="datetimeFigureOut">
              <a:rPr lang="en-US" smtClean="0"/>
              <a:pPr/>
              <a:t>9/27/2020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579CA-7922-4E7B-9D9A-00863BDDFA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60E1C-4BEC-4A10-8BD6-D44F1DF4F3DC}" type="datetimeFigureOut">
              <a:rPr lang="en-US" smtClean="0"/>
              <a:pPr/>
              <a:t>9/27/2020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579CA-7922-4E7B-9D9A-00863BDDFA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AFF60E1C-4BEC-4A10-8BD6-D44F1DF4F3DC}" type="datetimeFigureOut">
              <a:rPr lang="en-US" smtClean="0"/>
              <a:pPr/>
              <a:t>9/27/2020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0F8579CA-7922-4E7B-9D9A-00863BDDFA2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AFF60E1C-4BEC-4A10-8BD6-D44F1DF4F3DC}" type="datetimeFigureOut">
              <a:rPr lang="en-US" smtClean="0"/>
              <a:pPr/>
              <a:t>9/27/2020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0F8579CA-7922-4E7B-9D9A-00863BDDFA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60E1C-4BEC-4A10-8BD6-D44F1DF4F3DC}" type="datetimeFigureOut">
              <a:rPr lang="en-US" smtClean="0"/>
              <a:pPr/>
              <a:t>9/27/2020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579CA-7922-4E7B-9D9A-00863BDDFA2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60E1C-4BEC-4A10-8BD6-D44F1DF4F3DC}" type="datetimeFigureOut">
              <a:rPr lang="en-US" smtClean="0"/>
              <a:pPr/>
              <a:t>9/27/2020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579CA-7922-4E7B-9D9A-00863BDDFA2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FF60E1C-4BEC-4A10-8BD6-D44F1DF4F3DC}" type="datetimeFigureOut">
              <a:rPr lang="en-US" smtClean="0"/>
              <a:pPr/>
              <a:t>9/27/2020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0F8579CA-7922-4E7B-9D9A-00863BDDFA2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60E1C-4BEC-4A10-8BD6-D44F1DF4F3DC}" type="datetimeFigureOut">
              <a:rPr lang="en-US" smtClean="0"/>
              <a:pPr/>
              <a:t>9/27/2020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579CA-7922-4E7B-9D9A-00863BDDFA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AFF60E1C-4BEC-4A10-8BD6-D44F1DF4F3DC}" type="datetimeFigureOut">
              <a:rPr lang="en-US" smtClean="0"/>
              <a:pPr/>
              <a:t>9/27/2020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0F8579CA-7922-4E7B-9D9A-00863BDDFA2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FF60E1C-4BEC-4A10-8BD6-D44F1DF4F3DC}" type="datetimeFigureOut">
              <a:rPr lang="en-US" smtClean="0"/>
              <a:pPr/>
              <a:t>9/27/2020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0F8579CA-7922-4E7B-9D9A-00863BDDFA2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AFF60E1C-4BEC-4A10-8BD6-D44F1DF4F3DC}" type="datetimeFigureOut">
              <a:rPr lang="en-US" smtClean="0"/>
              <a:pPr/>
              <a:t>9/27/2020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F8579CA-7922-4E7B-9D9A-00863BDDFA2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736848"/>
          </a:xfrm>
        </p:spPr>
        <p:txBody>
          <a:bodyPr/>
          <a:lstStyle/>
          <a:p>
            <a:r>
              <a:rPr lang="en-US" dirty="0"/>
              <a:t>COMM 1150 - Week 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4077072"/>
            <a:ext cx="6172200" cy="2297850"/>
          </a:xfrm>
        </p:spPr>
        <p:txBody>
          <a:bodyPr>
            <a:normAutofit/>
          </a:bodyPr>
          <a:lstStyle/>
          <a:p>
            <a:r>
              <a:rPr lang="en-US" sz="3200" dirty="0"/>
              <a:t>The Grammar Lesson</a:t>
            </a:r>
          </a:p>
        </p:txBody>
      </p:sp>
    </p:spTree>
    <p:extLst>
      <p:ext uri="{BB962C8B-B14F-4D97-AF65-F5344CB8AC3E}">
        <p14:creationId xmlns:p14="http://schemas.microsoft.com/office/powerpoint/2010/main" val="29155439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F14AC-CBAF-46BB-80BF-4D6645498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Subjects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3438A-E86A-4D0F-97CD-D821CE1418A3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 tIns="91440" bIns="0">
            <a:normAutofit/>
          </a:bodyPr>
          <a:lstStyle/>
          <a:p>
            <a:r>
              <a:rPr lang="en-CA" dirty="0"/>
              <a:t>The </a:t>
            </a:r>
            <a:r>
              <a:rPr lang="en-CA" b="1" dirty="0"/>
              <a:t>subject</a:t>
            </a:r>
            <a:r>
              <a:rPr lang="en-CA" dirty="0"/>
              <a:t> is the person or thing that is doing the verb</a:t>
            </a:r>
          </a:p>
          <a:p>
            <a:r>
              <a:rPr lang="en-CA" dirty="0"/>
              <a:t>Every sentence must have a </a:t>
            </a:r>
            <a:r>
              <a:rPr lang="en-CA" b="1" dirty="0"/>
              <a:t>verb</a:t>
            </a:r>
            <a:r>
              <a:rPr lang="en-CA" dirty="0"/>
              <a:t>, but every verb must have a </a:t>
            </a:r>
            <a:r>
              <a:rPr lang="en-CA" b="1" dirty="0"/>
              <a:t>subject</a:t>
            </a:r>
            <a:r>
              <a:rPr lang="en-CA" dirty="0"/>
              <a:t>.</a:t>
            </a:r>
          </a:p>
          <a:p>
            <a:pPr lvl="1"/>
            <a:r>
              <a:rPr lang="en-CA" dirty="0"/>
              <a:t>Therefore, every sentence must have a subject and a verb.</a:t>
            </a:r>
          </a:p>
          <a:p>
            <a:pPr lvl="1"/>
            <a:endParaRPr lang="en-CA" dirty="0"/>
          </a:p>
          <a:p>
            <a:pPr marL="365760" lvl="1" indent="0">
              <a:buNone/>
            </a:pPr>
            <a:r>
              <a:rPr lang="en-CA" dirty="0"/>
              <a:t>Professor </a:t>
            </a:r>
            <a:r>
              <a:rPr lang="en-CA" dirty="0" err="1"/>
              <a:t>Lupa</a:t>
            </a:r>
            <a:r>
              <a:rPr lang="en-CA" dirty="0"/>
              <a:t>     sleeps on the couch.</a:t>
            </a:r>
          </a:p>
          <a:p>
            <a:pPr marL="365760" lvl="1" indent="0">
              <a:buNone/>
            </a:pPr>
            <a:endParaRPr lang="en-CA" dirty="0"/>
          </a:p>
          <a:p>
            <a:pPr marL="365760" lvl="1" indent="0">
              <a:buNone/>
            </a:pPr>
            <a:r>
              <a:rPr lang="en-CA" dirty="0"/>
              <a:t>You     are great students!</a:t>
            </a:r>
          </a:p>
          <a:p>
            <a:pPr marL="365760" lvl="1" indent="0">
              <a:buNone/>
            </a:pPr>
            <a:endParaRPr lang="en-CA" dirty="0"/>
          </a:p>
          <a:p>
            <a:pPr marL="365760" lvl="1" indent="0">
              <a:buNone/>
            </a:pPr>
            <a:r>
              <a:rPr lang="en-CA" dirty="0"/>
              <a:t>I    am teaching a class.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44886B9-6E2D-4A01-B758-2DC4A222B078}"/>
              </a:ext>
            </a:extLst>
          </p:cNvPr>
          <p:cNvSpPr/>
          <p:nvPr/>
        </p:nvSpPr>
        <p:spPr>
          <a:xfrm>
            <a:off x="3131840" y="4316576"/>
            <a:ext cx="792088" cy="4346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182880" rtlCol="0" anchor="ctr"/>
          <a:lstStyle/>
          <a:p>
            <a:pPr algn="ctr"/>
            <a:r>
              <a:rPr lang="en-CA" sz="1050" dirty="0">
                <a:solidFill>
                  <a:schemeClr val="tx1"/>
                </a:solidFill>
              </a:rPr>
              <a:t>verb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4AD00C-E576-41A8-8B96-82C7AA4BEAAF}"/>
              </a:ext>
            </a:extLst>
          </p:cNvPr>
          <p:cNvSpPr/>
          <p:nvPr/>
        </p:nvSpPr>
        <p:spPr>
          <a:xfrm>
            <a:off x="906878" y="4316576"/>
            <a:ext cx="2053208" cy="4346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274320" rtlCol="0" anchor="ctr"/>
          <a:lstStyle/>
          <a:p>
            <a:pPr algn="ctr"/>
            <a:r>
              <a:rPr lang="en-CA" sz="1050" dirty="0">
                <a:solidFill>
                  <a:schemeClr val="tx1"/>
                </a:solidFill>
              </a:rPr>
              <a:t>subject</a:t>
            </a:r>
            <a:endParaRPr lang="en-CA" sz="1000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334C6FC-159A-4B6D-AAFD-DB46E921AC9D}"/>
              </a:ext>
            </a:extLst>
          </p:cNvPr>
          <p:cNvSpPr/>
          <p:nvPr/>
        </p:nvSpPr>
        <p:spPr>
          <a:xfrm>
            <a:off x="1615244" y="5040456"/>
            <a:ext cx="636476" cy="4346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182880" rtlCol="0" anchor="ctr"/>
          <a:lstStyle/>
          <a:p>
            <a:pPr algn="ctr"/>
            <a:r>
              <a:rPr lang="en-CA" sz="1050" dirty="0">
                <a:solidFill>
                  <a:schemeClr val="tx1"/>
                </a:solidFill>
              </a:rPr>
              <a:t>verb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D81F38A-3CD3-4D3A-B1B3-14E5E7519CFD}"/>
              </a:ext>
            </a:extLst>
          </p:cNvPr>
          <p:cNvSpPr/>
          <p:nvPr/>
        </p:nvSpPr>
        <p:spPr>
          <a:xfrm>
            <a:off x="823156" y="4969422"/>
            <a:ext cx="792088" cy="48672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274320" rtlCol="0" anchor="ctr"/>
          <a:lstStyle/>
          <a:p>
            <a:pPr algn="ctr"/>
            <a:r>
              <a:rPr lang="en-CA" sz="1050" dirty="0">
                <a:solidFill>
                  <a:schemeClr val="tx1"/>
                </a:solidFill>
              </a:rPr>
              <a:t>subject</a:t>
            </a:r>
            <a:endParaRPr lang="en-CA" sz="1000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350C889-702C-4F06-AFC2-2D35BCECA730}"/>
              </a:ext>
            </a:extLst>
          </p:cNvPr>
          <p:cNvSpPr/>
          <p:nvPr/>
        </p:nvSpPr>
        <p:spPr>
          <a:xfrm>
            <a:off x="684195" y="5681699"/>
            <a:ext cx="636476" cy="6155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274320" rtlCol="0" anchor="ctr"/>
          <a:lstStyle/>
          <a:p>
            <a:pPr algn="ctr"/>
            <a:r>
              <a:rPr lang="en-CA" sz="1050" dirty="0">
                <a:solidFill>
                  <a:schemeClr val="tx1"/>
                </a:solidFill>
              </a:rPr>
              <a:t>subject</a:t>
            </a:r>
            <a:endParaRPr lang="en-CA" sz="10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3E16550-DDC4-45CB-BC40-ADA1EF550025}"/>
              </a:ext>
            </a:extLst>
          </p:cNvPr>
          <p:cNvSpPr/>
          <p:nvPr/>
        </p:nvSpPr>
        <p:spPr>
          <a:xfrm>
            <a:off x="1331605" y="5794863"/>
            <a:ext cx="1584175" cy="49809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182880" rtlCol="0" anchor="ctr"/>
          <a:lstStyle/>
          <a:p>
            <a:pPr algn="ctr"/>
            <a:r>
              <a:rPr lang="en-CA" sz="1050" dirty="0">
                <a:solidFill>
                  <a:schemeClr val="tx1"/>
                </a:solidFill>
              </a:rPr>
              <a:t>verb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C4987FA-8BA8-4E4A-91E7-FBDBD28C07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585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1057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" grpId="0" animBg="1"/>
      <p:bldP spid="6" grpId="0" animBg="1"/>
      <p:bldP spid="16" grpId="0" animBg="1"/>
      <p:bldP spid="18" grpId="0" animBg="1"/>
      <p:bldP spid="20" grpId="0" animBg="1"/>
      <p:bldP spid="2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FCBE0-AA39-431D-8B56-75EEB7497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are the subjects of these verbs?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90E55-9A2D-41BC-84B6-39FC1F01DD9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CA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</a:t>
            </a:r>
            <a:r>
              <a:rPr lang="en-US" sz="25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 Unicode MS"/>
                <a:cs typeface="Times New Roman" panose="02020603050405020304" pitchFamily="18" charset="0"/>
              </a:rPr>
              <a:t>The kids  always went to bed early.</a:t>
            </a:r>
          </a:p>
          <a:p>
            <a:pPr marL="0" indent="0">
              <a:buNone/>
            </a:pPr>
            <a:endParaRPr lang="en-US" sz="25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Arial Unicode MS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2) Jeremy hated his job.</a:t>
            </a:r>
          </a:p>
          <a:p>
            <a:pPr marL="0" indent="0">
              <a:buNone/>
            </a:pPr>
            <a:endParaRPr lang="en-US" sz="25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3) I am eating lunch.</a:t>
            </a:r>
          </a:p>
          <a:p>
            <a:pPr marL="0" indent="0">
              <a:buNone/>
            </a:pPr>
            <a:endParaRPr lang="en-US" sz="25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CA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4) Students should read the lessons. </a:t>
            </a:r>
          </a:p>
          <a:p>
            <a:pPr marL="0" indent="0">
              <a:buNone/>
            </a:pPr>
            <a:endParaRPr lang="en-CA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CA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5) Teachers will respond to emails.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2937FBD-3C61-4AFE-8EA8-3F41DFDC3966}"/>
              </a:ext>
            </a:extLst>
          </p:cNvPr>
          <p:cNvSpPr/>
          <p:nvPr/>
        </p:nvSpPr>
        <p:spPr>
          <a:xfrm>
            <a:off x="3091501" y="1639293"/>
            <a:ext cx="648072" cy="38864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tIns="0" bIns="274320" rtlCol="0" anchor="ctr"/>
          <a:lstStyle/>
          <a:p>
            <a:pPr algn="ctr"/>
            <a:r>
              <a:rPr lang="en-CA" sz="1200" dirty="0"/>
              <a:t>v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02943D6-C1CF-478E-801C-CF1CC029EFD8}"/>
              </a:ext>
            </a:extLst>
          </p:cNvPr>
          <p:cNvSpPr/>
          <p:nvPr/>
        </p:nvSpPr>
        <p:spPr>
          <a:xfrm>
            <a:off x="2054506" y="5302352"/>
            <a:ext cx="1653397" cy="38864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tIns="0" bIns="274320" rtlCol="0" anchor="ctr"/>
          <a:lstStyle/>
          <a:p>
            <a:pPr algn="ctr"/>
            <a:r>
              <a:rPr lang="en-CA" sz="1200" dirty="0"/>
              <a:t>v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DC5336-657D-48BF-A153-CE25E71F3B08}"/>
              </a:ext>
            </a:extLst>
          </p:cNvPr>
          <p:cNvSpPr/>
          <p:nvPr/>
        </p:nvSpPr>
        <p:spPr>
          <a:xfrm>
            <a:off x="2051720" y="4353672"/>
            <a:ext cx="1512168" cy="38864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tIns="0" bIns="274320" rtlCol="0" anchor="ctr"/>
          <a:lstStyle/>
          <a:p>
            <a:pPr algn="ctr"/>
            <a:r>
              <a:rPr lang="en-CA" sz="1200" dirty="0"/>
              <a:t>v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4398DB-42D7-4CEE-987C-757437CEB0C2}"/>
              </a:ext>
            </a:extLst>
          </p:cNvPr>
          <p:cNvSpPr/>
          <p:nvPr/>
        </p:nvSpPr>
        <p:spPr>
          <a:xfrm>
            <a:off x="1115616" y="3465004"/>
            <a:ext cx="1167709" cy="38864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tIns="0" bIns="274320" rtlCol="0" anchor="ctr"/>
          <a:lstStyle/>
          <a:p>
            <a:pPr algn="ctr"/>
            <a:r>
              <a:rPr lang="en-CA" sz="1200" dirty="0"/>
              <a:t>v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D020CBB-F357-4DC4-82EB-469B22B1E23D}"/>
              </a:ext>
            </a:extLst>
          </p:cNvPr>
          <p:cNvSpPr/>
          <p:nvPr/>
        </p:nvSpPr>
        <p:spPr>
          <a:xfrm>
            <a:off x="1835696" y="2514600"/>
            <a:ext cx="801452" cy="38864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tIns="0" bIns="274320" rtlCol="0" anchor="ctr"/>
          <a:lstStyle/>
          <a:p>
            <a:pPr algn="ctr"/>
            <a:r>
              <a:rPr lang="en-CA" sz="1200" dirty="0"/>
              <a:t>v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AAAACE9-AFEA-4D54-BBA2-7376755109F4}"/>
              </a:ext>
            </a:extLst>
          </p:cNvPr>
          <p:cNvSpPr/>
          <p:nvPr/>
        </p:nvSpPr>
        <p:spPr>
          <a:xfrm>
            <a:off x="1375434" y="1600200"/>
            <a:ext cx="648072" cy="427733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tIns="0" bIns="274320" rtlCol="0" anchor="ctr"/>
          <a:lstStyle/>
          <a:p>
            <a:pPr algn="ctr"/>
            <a:r>
              <a:rPr lang="en-CA" sz="1200" dirty="0"/>
              <a:t>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CE9DDBE-BF00-4207-8570-2D8FF70C19D7}"/>
              </a:ext>
            </a:extLst>
          </p:cNvPr>
          <p:cNvSpPr/>
          <p:nvPr/>
        </p:nvSpPr>
        <p:spPr>
          <a:xfrm>
            <a:off x="893246" y="2492022"/>
            <a:ext cx="942449" cy="396689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tIns="0" bIns="274320" rtlCol="0" anchor="ctr"/>
          <a:lstStyle/>
          <a:p>
            <a:pPr algn="ctr"/>
            <a:r>
              <a:rPr lang="en-CA" sz="1200" dirty="0"/>
              <a:t>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825544-5E97-4914-B73F-5EF6BA5BCEFD}"/>
              </a:ext>
            </a:extLst>
          </p:cNvPr>
          <p:cNvSpPr/>
          <p:nvPr/>
        </p:nvSpPr>
        <p:spPr>
          <a:xfrm>
            <a:off x="755576" y="3282023"/>
            <a:ext cx="332408" cy="60113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tIns="0" bIns="274320" rtlCol="0" anchor="ctr"/>
          <a:lstStyle/>
          <a:p>
            <a:pPr algn="ctr"/>
            <a:r>
              <a:rPr lang="en-CA" sz="1200" dirty="0"/>
              <a:t>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317C85-C558-486D-A61B-A34F25F7A786}"/>
              </a:ext>
            </a:extLst>
          </p:cNvPr>
          <p:cNvSpPr/>
          <p:nvPr/>
        </p:nvSpPr>
        <p:spPr>
          <a:xfrm>
            <a:off x="887318" y="4353672"/>
            <a:ext cx="1136188" cy="38864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tIns="0" bIns="274320" rtlCol="0" anchor="ctr"/>
          <a:lstStyle/>
          <a:p>
            <a:pPr algn="ctr"/>
            <a:r>
              <a:rPr lang="en-CA" sz="1200" dirty="0"/>
              <a:t>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234AC0D-25FF-496D-88E1-984A3C49A44C}"/>
              </a:ext>
            </a:extLst>
          </p:cNvPr>
          <p:cNvSpPr/>
          <p:nvPr/>
        </p:nvSpPr>
        <p:spPr>
          <a:xfrm>
            <a:off x="830204" y="5257800"/>
            <a:ext cx="1193302" cy="38864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tIns="0" bIns="274320" rtlCol="0" anchor="ctr"/>
          <a:lstStyle/>
          <a:p>
            <a:pPr algn="ctr"/>
            <a:r>
              <a:rPr lang="en-CA" sz="1200" dirty="0"/>
              <a:t>s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6273AD5-2DD0-4E92-9349-59EE0AD988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782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407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9" grpId="0" animBg="1"/>
      <p:bldP spid="23" grpId="0" animBg="1"/>
      <p:bldP spid="25" grpId="0" animBg="1"/>
      <p:bldP spid="27" grpId="0" animBg="1"/>
      <p:bldP spid="2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09865-A7F0-4ED6-8190-1F0447B73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Key Concepts from Part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54B5E-684A-4A45-B014-0262C9D0391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CA" dirty="0"/>
              <a:t>Every sentence must have a verb, and every verb must have a subject.</a:t>
            </a:r>
          </a:p>
          <a:p>
            <a:pPr lvl="1"/>
            <a:r>
              <a:rPr lang="en-CA" dirty="0"/>
              <a:t>Therefore, </a:t>
            </a:r>
            <a:r>
              <a:rPr lang="en-CA" u="sng" dirty="0"/>
              <a:t>every sentence must have a subject and a verb.</a:t>
            </a:r>
            <a:endParaRPr lang="en-CA" dirty="0"/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The subject is the person or thing that is doing the verb.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Verbs can be </a:t>
            </a:r>
            <a:r>
              <a:rPr lang="en-CA" b="1" dirty="0"/>
              <a:t>action verbs</a:t>
            </a:r>
            <a:r>
              <a:rPr lang="en-CA" dirty="0"/>
              <a:t> or </a:t>
            </a:r>
            <a:r>
              <a:rPr lang="en-CA" b="1" dirty="0"/>
              <a:t>linking verbs</a:t>
            </a:r>
          </a:p>
          <a:p>
            <a:pPr marL="457200" indent="-457200">
              <a:buFont typeface="+mj-lt"/>
              <a:buAutoNum type="arabicPeriod"/>
            </a:pPr>
            <a:r>
              <a:rPr lang="en-CA" b="1" dirty="0"/>
              <a:t>Action verbs</a:t>
            </a:r>
            <a:r>
              <a:rPr lang="en-CA" dirty="0"/>
              <a:t> represent an action</a:t>
            </a:r>
          </a:p>
          <a:p>
            <a:pPr marL="457200" indent="-457200">
              <a:buFont typeface="+mj-lt"/>
              <a:buAutoNum type="arabicPeriod"/>
            </a:pPr>
            <a:r>
              <a:rPr lang="en-CA" b="1" dirty="0"/>
              <a:t>Linking verbs</a:t>
            </a:r>
            <a:r>
              <a:rPr lang="en-CA" dirty="0"/>
              <a:t> </a:t>
            </a:r>
            <a:r>
              <a:rPr lang="en-CA" u="sng" dirty="0"/>
              <a:t>do not </a:t>
            </a:r>
            <a:r>
              <a:rPr lang="en-CA" dirty="0"/>
              <a:t>represent an action. Instead, they represent </a:t>
            </a:r>
            <a:r>
              <a:rPr lang="en-CA" b="1" dirty="0"/>
              <a:t>=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Depending on the verb tense, verbs can be one word, or they can be two words together</a:t>
            </a:r>
          </a:p>
          <a:p>
            <a:pPr lvl="1"/>
            <a:r>
              <a:rPr lang="en-CA" dirty="0"/>
              <a:t>“I </a:t>
            </a:r>
            <a:r>
              <a:rPr lang="en-CA" b="1" dirty="0"/>
              <a:t>thought</a:t>
            </a:r>
            <a:r>
              <a:rPr lang="en-CA" dirty="0"/>
              <a:t> about your question.” </a:t>
            </a:r>
          </a:p>
          <a:p>
            <a:pPr lvl="1"/>
            <a:r>
              <a:rPr lang="en-CA" dirty="0"/>
              <a:t>“I </a:t>
            </a:r>
            <a:r>
              <a:rPr lang="en-CA" b="1" dirty="0"/>
              <a:t>am thinking </a:t>
            </a:r>
            <a:r>
              <a:rPr lang="en-CA" dirty="0"/>
              <a:t>about your question.”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AF7F8BB-D96B-4F15-BD7A-EA3BCDE21F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20272" y="89931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531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4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4050" y="836712"/>
            <a:ext cx="6172200" cy="1894362"/>
          </a:xfrm>
        </p:spPr>
        <p:txBody>
          <a:bodyPr/>
          <a:lstStyle/>
          <a:p>
            <a:r>
              <a:rPr lang="en-CA" dirty="0"/>
              <a:t>Part 2 – Clauses, Conjunctions, and Dependent Marker Words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                                      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BB8F82-F884-49FB-8F35-3160049BE2A7}"/>
              </a:ext>
            </a:extLst>
          </p:cNvPr>
          <p:cNvSpPr txBox="1"/>
          <p:nvPr/>
        </p:nvSpPr>
        <p:spPr>
          <a:xfrm>
            <a:off x="2915817" y="3789040"/>
            <a:ext cx="43204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Note: For this part of the lesson, you will need the Grammar Reference Sheet posted on Blackboard</a:t>
            </a:r>
          </a:p>
        </p:txBody>
      </p:sp>
    </p:spTree>
    <p:extLst>
      <p:ext uri="{BB962C8B-B14F-4D97-AF65-F5344CB8AC3E}">
        <p14:creationId xmlns:p14="http://schemas.microsoft.com/office/powerpoint/2010/main" val="650211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99AA1-3DD5-489A-A408-24D6338F7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Joining Sentences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63D2E-85B4-4E09-80F9-9C2F1E6A762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3284984"/>
            <a:ext cx="7467600" cy="3188968"/>
          </a:xfrm>
        </p:spPr>
        <p:txBody>
          <a:bodyPr>
            <a:normAutofit/>
          </a:bodyPr>
          <a:lstStyle/>
          <a:p>
            <a:r>
              <a:rPr lang="en-CA" dirty="0"/>
              <a:t>If we want, we can join these two sentences into a single sentence. </a:t>
            </a:r>
          </a:p>
          <a:p>
            <a:endParaRPr lang="en-CA" dirty="0"/>
          </a:p>
          <a:p>
            <a:r>
              <a:rPr lang="en-CA" dirty="0"/>
              <a:t>Now we have one sentence with </a:t>
            </a:r>
            <a:r>
              <a:rPr lang="en-CA" b="1" dirty="0"/>
              <a:t>two clauses.</a:t>
            </a:r>
          </a:p>
          <a:p>
            <a:r>
              <a:rPr lang="en-CA" dirty="0"/>
              <a:t>A </a:t>
            </a:r>
            <a:r>
              <a:rPr lang="en-CA" b="1" dirty="0"/>
              <a:t>clause</a:t>
            </a:r>
            <a:r>
              <a:rPr lang="en-CA" dirty="0"/>
              <a:t> is a portion of a sentence with its own subject and verb.</a:t>
            </a:r>
          </a:p>
          <a:p>
            <a:r>
              <a:rPr lang="en-CA" dirty="0"/>
              <a:t>Every clause </a:t>
            </a:r>
            <a:r>
              <a:rPr lang="en-CA" i="1" dirty="0"/>
              <a:t>must</a:t>
            </a:r>
            <a:r>
              <a:rPr lang="en-CA" dirty="0"/>
              <a:t> have a subject and a verb.</a:t>
            </a:r>
          </a:p>
          <a:p>
            <a:endParaRPr lang="en-CA" dirty="0"/>
          </a:p>
          <a:p>
            <a:endParaRPr lang="en-CA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C01BC80-DBA0-43EA-AA1B-E528D087CC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9230560"/>
              </p:ext>
            </p:extLst>
          </p:nvPr>
        </p:nvGraphicFramePr>
        <p:xfrm>
          <a:off x="794792" y="1772816"/>
          <a:ext cx="6792416" cy="134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96208">
                  <a:extLst>
                    <a:ext uri="{9D8B030D-6E8A-4147-A177-3AD203B41FA5}">
                      <a16:colId xmlns:a16="http://schemas.microsoft.com/office/drawing/2014/main" val="2823885325"/>
                    </a:ext>
                  </a:extLst>
                </a:gridCol>
                <a:gridCol w="3396208">
                  <a:extLst>
                    <a:ext uri="{9D8B030D-6E8A-4147-A177-3AD203B41FA5}">
                      <a16:colId xmlns:a16="http://schemas.microsoft.com/office/drawing/2014/main" val="38656907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CA" b="0" dirty="0">
                          <a:solidFill>
                            <a:schemeClr val="tx1"/>
                          </a:solidFill>
                        </a:rPr>
                        <a:t>Sentence 1</a:t>
                      </a:r>
                    </a:p>
                    <a:p>
                      <a:pPr marL="0" indent="0">
                        <a:buNone/>
                      </a:pPr>
                      <a:r>
                        <a:rPr lang="en-CA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CA" sz="2800" dirty="0">
                          <a:solidFill>
                            <a:schemeClr val="tx1"/>
                          </a:solidFill>
                        </a:rPr>
                        <a:t>I am hungry.</a:t>
                      </a:r>
                      <a:endParaRPr lang="en-CA" dirty="0">
                        <a:solidFill>
                          <a:schemeClr val="tx1"/>
                        </a:solidFill>
                      </a:endParaRPr>
                    </a:p>
                    <a:p>
                      <a:pPr lvl="1"/>
                      <a:r>
                        <a:rPr lang="en-CA" b="0" dirty="0">
                          <a:solidFill>
                            <a:schemeClr val="tx1"/>
                          </a:solidFill>
                        </a:rPr>
                        <a:t>Subject = I</a:t>
                      </a:r>
                    </a:p>
                    <a:p>
                      <a:pPr lvl="1"/>
                      <a:r>
                        <a:rPr lang="en-CA" b="0" dirty="0">
                          <a:solidFill>
                            <a:schemeClr val="tx1"/>
                          </a:solidFill>
                        </a:rPr>
                        <a:t>Verb = am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CA" b="0" dirty="0">
                          <a:solidFill>
                            <a:schemeClr val="tx1"/>
                          </a:solidFill>
                        </a:rPr>
                        <a:t>Sentence 2</a:t>
                      </a:r>
                    </a:p>
                    <a:p>
                      <a:pPr marL="0" indent="0">
                        <a:buNone/>
                      </a:pPr>
                      <a:r>
                        <a:rPr lang="en-CA" sz="2800" dirty="0">
                          <a:solidFill>
                            <a:schemeClr val="tx1"/>
                          </a:solidFill>
                        </a:rPr>
                        <a:t>I will eat lunch.</a:t>
                      </a:r>
                    </a:p>
                    <a:p>
                      <a:pPr lvl="1"/>
                      <a:r>
                        <a:rPr lang="en-CA" b="0" dirty="0">
                          <a:solidFill>
                            <a:schemeClr val="tx1"/>
                          </a:solidFill>
                        </a:rPr>
                        <a:t>Subject = I</a:t>
                      </a:r>
                    </a:p>
                    <a:p>
                      <a:pPr lvl="1"/>
                      <a:r>
                        <a:rPr lang="en-CA" b="0" dirty="0">
                          <a:solidFill>
                            <a:schemeClr val="tx1"/>
                          </a:solidFill>
                        </a:rPr>
                        <a:t>Verb = will eat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3250238"/>
                  </a:ext>
                </a:extLst>
              </a:tr>
            </a:tbl>
          </a:graphicData>
        </a:graphic>
      </p:graphicFrame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D1396B4-0C94-4C5D-A603-C6D53C723D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0239424"/>
              </p:ext>
            </p:extLst>
          </p:nvPr>
        </p:nvGraphicFramePr>
        <p:xfrm>
          <a:off x="1043608" y="4149080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602287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I am hungry, so I will eat lunch.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989106"/>
                  </a:ext>
                </a:extLst>
              </a:tr>
            </a:tbl>
          </a:graphicData>
        </a:graphic>
      </p:graphicFrame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A9965C3-97EC-493E-AE11-7FB2556414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85672" y="40297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78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55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803B8-7254-418C-8F0A-CBE0C0847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Clauses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F3D93-FB14-4961-AE89-023DCE5FE15C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CA" dirty="0"/>
              <a:t>A clause must have a </a:t>
            </a:r>
            <a:r>
              <a:rPr lang="en-CA" b="1" dirty="0"/>
              <a:t>subject</a:t>
            </a:r>
            <a:r>
              <a:rPr lang="en-CA" dirty="0"/>
              <a:t> and a </a:t>
            </a:r>
            <a:r>
              <a:rPr lang="en-CA" b="1" dirty="0"/>
              <a:t>verb</a:t>
            </a:r>
          </a:p>
          <a:p>
            <a:r>
              <a:rPr lang="en-CA" dirty="0"/>
              <a:t>A clause can be a sentence by itself, or we could have multiple clauses in one sentence.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  <a:p>
            <a:endParaRPr lang="en-CA" b="1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BEF711E-724E-49B9-8E1A-29DEBED10C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9914939"/>
              </p:ext>
            </p:extLst>
          </p:nvPr>
        </p:nvGraphicFramePr>
        <p:xfrm>
          <a:off x="323528" y="2852936"/>
          <a:ext cx="8064896" cy="32106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3762">
                  <a:extLst>
                    <a:ext uri="{9D8B030D-6E8A-4147-A177-3AD203B41FA5}">
                      <a16:colId xmlns:a16="http://schemas.microsoft.com/office/drawing/2014/main" val="4048910273"/>
                    </a:ext>
                  </a:extLst>
                </a:gridCol>
                <a:gridCol w="6161134">
                  <a:extLst>
                    <a:ext uri="{9D8B030D-6E8A-4147-A177-3AD203B41FA5}">
                      <a16:colId xmlns:a16="http://schemas.microsoft.com/office/drawing/2014/main" val="1166726026"/>
                    </a:ext>
                  </a:extLst>
                </a:gridCol>
              </a:tblGrid>
              <a:tr h="696077">
                <a:tc>
                  <a:txBody>
                    <a:bodyPr/>
                    <a:lstStyle/>
                    <a:p>
                      <a:r>
                        <a:rPr lang="en-CA" b="1" dirty="0">
                          <a:solidFill>
                            <a:schemeClr val="bg1"/>
                          </a:solidFill>
                        </a:rPr>
                        <a:t>A sentence </a:t>
                      </a:r>
                      <a:r>
                        <a:rPr lang="en-CA" b="0" dirty="0">
                          <a:solidFill>
                            <a:schemeClr val="bg1"/>
                          </a:solidFill>
                        </a:rPr>
                        <a:t>with </a:t>
                      </a:r>
                      <a:r>
                        <a:rPr lang="en-CA" b="1" dirty="0">
                          <a:solidFill>
                            <a:schemeClr val="bg1"/>
                          </a:solidFill>
                        </a:rPr>
                        <a:t>1 clause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b="1" dirty="0">
                          <a:solidFill>
                            <a:schemeClr val="tx1"/>
                          </a:solidFill>
                        </a:rPr>
                        <a:t>Professor </a:t>
                      </a:r>
                      <a:r>
                        <a:rPr lang="en-CA" b="1" dirty="0" err="1">
                          <a:solidFill>
                            <a:schemeClr val="tx1"/>
                          </a:solidFill>
                        </a:rPr>
                        <a:t>Lupa</a:t>
                      </a:r>
                      <a:r>
                        <a:rPr lang="en-CA" b="1" dirty="0">
                          <a:solidFill>
                            <a:schemeClr val="tx1"/>
                          </a:solidFill>
                        </a:rPr>
                        <a:t> is a dog. </a:t>
                      </a:r>
                    </a:p>
                    <a:p>
                      <a:r>
                        <a:rPr lang="en-CA" sz="700" b="0" dirty="0"/>
                        <a:t>                                    </a:t>
                      </a:r>
                      <a:r>
                        <a:rPr lang="en-CA" sz="700" b="0" dirty="0">
                          <a:solidFill>
                            <a:schemeClr val="tx1"/>
                          </a:solidFill>
                        </a:rPr>
                        <a:t>subject                            verb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3885560"/>
                  </a:ext>
                </a:extLst>
              </a:tr>
              <a:tr h="696077">
                <a:tc>
                  <a:txBody>
                    <a:bodyPr/>
                    <a:lstStyle/>
                    <a:p>
                      <a:r>
                        <a:rPr lang="en-CA" b="1" dirty="0">
                          <a:solidFill>
                            <a:schemeClr val="bg1"/>
                          </a:solidFill>
                        </a:rPr>
                        <a:t>A sentence </a:t>
                      </a:r>
                      <a:r>
                        <a:rPr lang="en-CA" dirty="0">
                          <a:solidFill>
                            <a:schemeClr val="bg1"/>
                          </a:solidFill>
                        </a:rPr>
                        <a:t>with </a:t>
                      </a:r>
                      <a:r>
                        <a:rPr lang="en-CA" b="1" dirty="0">
                          <a:solidFill>
                            <a:schemeClr val="bg1"/>
                          </a:solidFill>
                        </a:rPr>
                        <a:t>2 clauses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  <a:p>
                      <a:r>
                        <a:rPr lang="en-CA" b="1" dirty="0"/>
                        <a:t>Professor </a:t>
                      </a:r>
                      <a:r>
                        <a:rPr lang="en-CA" b="1" dirty="0" err="1"/>
                        <a:t>Lupa</a:t>
                      </a:r>
                      <a:r>
                        <a:rPr lang="en-CA" b="1" dirty="0"/>
                        <a:t> is a great dog, but she always </a:t>
                      </a:r>
                    </a:p>
                    <a:p>
                      <a:r>
                        <a:rPr lang="en-CA" sz="600" dirty="0"/>
                        <a:t>                                              </a:t>
                      </a:r>
                      <a:r>
                        <a:rPr lang="en-CA" sz="700" dirty="0"/>
                        <a:t>subject                           verb                                                                              subject</a:t>
                      </a:r>
                    </a:p>
                    <a:p>
                      <a:endParaRPr lang="en-CA" sz="700" dirty="0"/>
                    </a:p>
                    <a:p>
                      <a:r>
                        <a:rPr lang="en-CA" b="1" dirty="0"/>
                        <a:t>sleeps in class. </a:t>
                      </a:r>
                    </a:p>
                    <a:p>
                      <a:r>
                        <a:rPr lang="en-CA" sz="800" dirty="0"/>
                        <a:t>    </a:t>
                      </a:r>
                      <a:r>
                        <a:rPr lang="en-CA" sz="700" dirty="0"/>
                        <a:t>verb</a:t>
                      </a:r>
                      <a:endParaRPr lang="en-CA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874873"/>
                  </a:ext>
                </a:extLst>
              </a:tr>
              <a:tr h="696077">
                <a:tc>
                  <a:txBody>
                    <a:bodyPr/>
                    <a:lstStyle/>
                    <a:p>
                      <a:r>
                        <a:rPr lang="en-CA" b="1" dirty="0">
                          <a:solidFill>
                            <a:schemeClr val="bg1"/>
                          </a:solidFill>
                        </a:rPr>
                        <a:t>A sentence </a:t>
                      </a:r>
                      <a:r>
                        <a:rPr lang="en-CA" dirty="0">
                          <a:solidFill>
                            <a:schemeClr val="bg1"/>
                          </a:solidFill>
                        </a:rPr>
                        <a:t>with </a:t>
                      </a:r>
                      <a:r>
                        <a:rPr lang="en-CA" b="1" dirty="0">
                          <a:solidFill>
                            <a:schemeClr val="bg1"/>
                          </a:solidFill>
                        </a:rPr>
                        <a:t>3 clauses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  <a:p>
                      <a:r>
                        <a:rPr lang="en-CA" b="1" dirty="0"/>
                        <a:t>Professor </a:t>
                      </a:r>
                      <a:r>
                        <a:rPr lang="en-CA" b="1" dirty="0" err="1"/>
                        <a:t>Lupa</a:t>
                      </a:r>
                      <a:r>
                        <a:rPr lang="en-CA" b="1" dirty="0"/>
                        <a:t> is a great dog, but she always </a:t>
                      </a:r>
                    </a:p>
                    <a:p>
                      <a:r>
                        <a:rPr lang="en-CA" sz="800" dirty="0"/>
                        <a:t>                                   subject                  verb                                                                       subject</a:t>
                      </a:r>
                    </a:p>
                    <a:p>
                      <a:endParaRPr lang="en-CA" sz="800" dirty="0"/>
                    </a:p>
                    <a:p>
                      <a:r>
                        <a:rPr lang="en-CA" b="1" dirty="0"/>
                        <a:t>sleeps in class, and students are complaining</a:t>
                      </a:r>
                    </a:p>
                    <a:p>
                      <a:r>
                        <a:rPr lang="en-CA" sz="700" dirty="0"/>
                        <a:t>    verb                                                                                     subject                                       verb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32063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2723E2A-82C5-45F3-B22B-2AC333A96D13}"/>
              </a:ext>
            </a:extLst>
          </p:cNvPr>
          <p:cNvSpPr txBox="1"/>
          <p:nvPr/>
        </p:nvSpPr>
        <p:spPr>
          <a:xfrm>
            <a:off x="1219200" y="6214030"/>
            <a:ext cx="6122189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CA" dirty="0"/>
              <a:t>Please notice: every clause has a clear subject and verb!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CE25344-F61A-4EA1-8BE2-43834DA7CF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861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833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02E32-3FC4-4838-ADF7-D6DF9F01B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426170"/>
          </a:xfrm>
        </p:spPr>
        <p:txBody>
          <a:bodyPr>
            <a:normAutofit fontScale="90000"/>
          </a:bodyPr>
          <a:lstStyle/>
          <a:p>
            <a:r>
              <a:rPr lang="en-CA" dirty="0"/>
              <a:t>Two kinds of joiner words:</a:t>
            </a:r>
            <a:br>
              <a:rPr lang="en-CA" dirty="0"/>
            </a:br>
            <a:r>
              <a:rPr lang="en-CA" dirty="0"/>
              <a:t>Conjunctions and Dependent Marker Words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770E777-22A8-49DF-AAEC-144EDE42FAA4}"/>
              </a:ext>
            </a:extLst>
          </p:cNvPr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425238048"/>
              </p:ext>
            </p:extLst>
          </p:nvPr>
        </p:nvGraphicFramePr>
        <p:xfrm>
          <a:off x="971600" y="3068960"/>
          <a:ext cx="6182246" cy="25202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91123">
                  <a:extLst>
                    <a:ext uri="{9D8B030D-6E8A-4147-A177-3AD203B41FA5}">
                      <a16:colId xmlns:a16="http://schemas.microsoft.com/office/drawing/2014/main" val="1148093582"/>
                    </a:ext>
                  </a:extLst>
                </a:gridCol>
                <a:gridCol w="3091123">
                  <a:extLst>
                    <a:ext uri="{9D8B030D-6E8A-4147-A177-3AD203B41FA5}">
                      <a16:colId xmlns:a16="http://schemas.microsoft.com/office/drawing/2014/main" val="2168591719"/>
                    </a:ext>
                  </a:extLst>
                </a:gridCol>
              </a:tblGrid>
              <a:tr h="51434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Conjunctions</a:t>
                      </a:r>
                      <a:endParaRPr lang="en-CA" sz="14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</a:rPr>
                        <a:t>(FANBOYS)</a:t>
                      </a:r>
                      <a:endParaRPr lang="en-CA" sz="1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Dependent Marker Words</a:t>
                      </a:r>
                      <a:endParaRPr lang="en-CA" sz="160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(Subordinating Conjunctions)</a:t>
                      </a:r>
                      <a:endParaRPr lang="en-CA" sz="16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080539"/>
                  </a:ext>
                </a:extLst>
              </a:tr>
              <a:tr h="200593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</a:rPr>
                        <a:t>For</a:t>
                      </a:r>
                      <a:endParaRPr lang="en-CA" sz="16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</a:rPr>
                        <a:t>And</a:t>
                      </a:r>
                      <a:endParaRPr lang="en-CA" sz="16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</a:rPr>
                        <a:t>Nor</a:t>
                      </a:r>
                      <a:endParaRPr lang="en-CA" sz="16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</a:rPr>
                        <a:t>But</a:t>
                      </a:r>
                      <a:endParaRPr lang="en-CA" sz="16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</a:rPr>
                        <a:t>Or</a:t>
                      </a:r>
                      <a:endParaRPr lang="en-CA" sz="16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</a:rPr>
                        <a:t>Yet</a:t>
                      </a:r>
                      <a:endParaRPr lang="en-CA" sz="16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</a:rPr>
                        <a:t>So</a:t>
                      </a:r>
                      <a:endParaRPr lang="en-CA" sz="16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Because</a:t>
                      </a:r>
                      <a:endParaRPr lang="en-CA" sz="1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When</a:t>
                      </a:r>
                      <a:endParaRPr lang="en-CA" sz="1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While</a:t>
                      </a:r>
                      <a:endParaRPr lang="en-CA" sz="1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Whereas</a:t>
                      </a:r>
                      <a:endParaRPr lang="en-CA" sz="1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If</a:t>
                      </a:r>
                      <a:endParaRPr lang="en-CA" sz="1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Although/though</a:t>
                      </a:r>
                      <a:endParaRPr lang="en-CA" sz="1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Even though</a:t>
                      </a:r>
                      <a:endParaRPr lang="en-CA" sz="1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As</a:t>
                      </a:r>
                      <a:endParaRPr lang="en-CA" sz="1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Since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CA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265568122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BBCE2F5-48A6-47A5-8BDC-DE3B1984965C}"/>
              </a:ext>
            </a:extLst>
          </p:cNvPr>
          <p:cNvSpPr txBox="1"/>
          <p:nvPr/>
        </p:nvSpPr>
        <p:spPr>
          <a:xfrm>
            <a:off x="611561" y="1988840"/>
            <a:ext cx="6984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dirty="0"/>
              <a:t>To join two clauses into one sentence, we can either use a </a:t>
            </a:r>
            <a:r>
              <a:rPr lang="en-CA" sz="2000" b="1" dirty="0"/>
              <a:t>conjunction</a:t>
            </a:r>
            <a:r>
              <a:rPr lang="en-CA" sz="2000" dirty="0"/>
              <a:t>, or we can use a </a:t>
            </a:r>
            <a:r>
              <a:rPr lang="en-CA" sz="2000" b="1" dirty="0"/>
              <a:t>dependent marker word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E592B8B-CDBF-4193-890F-5DDAB4F413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207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87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BBE01-CB48-40B3-A73B-5C04128CC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634082"/>
          </a:xfrm>
        </p:spPr>
        <p:txBody>
          <a:bodyPr/>
          <a:lstStyle/>
          <a:p>
            <a:r>
              <a:rPr lang="en-CA" dirty="0"/>
              <a:t>Joiner word 1: </a:t>
            </a:r>
            <a:r>
              <a:rPr lang="en-CA" b="1" dirty="0"/>
              <a:t>Conjunctions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50DAF-4EF9-4178-899D-97A96CC66563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908720"/>
            <a:ext cx="7467600" cy="5565232"/>
          </a:xfrm>
        </p:spPr>
        <p:txBody>
          <a:bodyPr/>
          <a:lstStyle/>
          <a:p>
            <a:r>
              <a:rPr lang="en-CA" sz="2000" b="1" dirty="0"/>
              <a:t>Conjunctions</a:t>
            </a:r>
            <a:r>
              <a:rPr lang="en-CA" sz="2000" dirty="0"/>
              <a:t> are sometimes called FANBOYS, because it is a helpful way to remember them: </a:t>
            </a:r>
            <a:r>
              <a:rPr lang="en-CA" sz="1600" dirty="0"/>
              <a:t>For, and, nor, but, or, yet, so.</a:t>
            </a:r>
          </a:p>
          <a:p>
            <a:r>
              <a:rPr lang="en-CA" sz="2000" dirty="0"/>
              <a:t>They go in-between two clauses and glue them together into a single sentence.</a:t>
            </a:r>
          </a:p>
          <a:p>
            <a:endParaRPr lang="en-CA" dirty="0"/>
          </a:p>
          <a:p>
            <a:endParaRPr lang="en-CA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5C3E43A-15DC-43C1-A499-B541389EBD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9805579"/>
              </p:ext>
            </p:extLst>
          </p:nvPr>
        </p:nvGraphicFramePr>
        <p:xfrm>
          <a:off x="173859" y="2424056"/>
          <a:ext cx="8640958" cy="3525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038">
                  <a:extLst>
                    <a:ext uri="{9D8B030D-6E8A-4147-A177-3AD203B41FA5}">
                      <a16:colId xmlns:a16="http://schemas.microsoft.com/office/drawing/2014/main" val="825335143"/>
                    </a:ext>
                  </a:extLst>
                </a:gridCol>
                <a:gridCol w="2474159">
                  <a:extLst>
                    <a:ext uri="{9D8B030D-6E8A-4147-A177-3AD203B41FA5}">
                      <a16:colId xmlns:a16="http://schemas.microsoft.com/office/drawing/2014/main" val="1163743085"/>
                    </a:ext>
                  </a:extLst>
                </a:gridCol>
                <a:gridCol w="3738761">
                  <a:extLst>
                    <a:ext uri="{9D8B030D-6E8A-4147-A177-3AD203B41FA5}">
                      <a16:colId xmlns:a16="http://schemas.microsoft.com/office/drawing/2014/main" val="1287537130"/>
                    </a:ext>
                  </a:extLst>
                </a:gridCol>
              </a:tblGrid>
              <a:tr h="1513544"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chemeClr val="bg1"/>
                          </a:solidFill>
                        </a:rPr>
                        <a:t>Sentence Pairs</a:t>
                      </a:r>
                    </a:p>
                    <a:p>
                      <a:endParaRPr lang="en-CA" dirty="0">
                        <a:solidFill>
                          <a:schemeClr val="bg1"/>
                        </a:solidFill>
                      </a:endParaRPr>
                    </a:p>
                    <a:p>
                      <a:r>
                        <a:rPr lang="en-CA" dirty="0">
                          <a:solidFill>
                            <a:schemeClr val="bg1"/>
                          </a:solidFill>
                        </a:rPr>
                        <a:t>These sentences have 1 clause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b="0" dirty="0">
                          <a:solidFill>
                            <a:schemeClr val="tx1"/>
                          </a:solidFill>
                        </a:rPr>
                        <a:t>I am hungry.</a:t>
                      </a:r>
                    </a:p>
                    <a:p>
                      <a:r>
                        <a:rPr lang="en-CA" b="0" u="sng" dirty="0">
                          <a:solidFill>
                            <a:schemeClr val="tx1"/>
                          </a:solidFill>
                        </a:rPr>
                        <a:t>I will eat lunch._____        </a:t>
                      </a:r>
                    </a:p>
                    <a:p>
                      <a:endParaRPr lang="en-CA" b="0" dirty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CA" b="0" dirty="0" err="1">
                          <a:solidFill>
                            <a:schemeClr val="tx1"/>
                          </a:solidFill>
                        </a:rPr>
                        <a:t>Lupa</a:t>
                      </a:r>
                      <a:r>
                        <a:rPr lang="en-CA" b="0" dirty="0">
                          <a:solidFill>
                            <a:schemeClr val="tx1"/>
                          </a:solidFill>
                        </a:rPr>
                        <a:t> needs a walk.</a:t>
                      </a:r>
                    </a:p>
                    <a:p>
                      <a:r>
                        <a:rPr lang="en-CA" b="0" dirty="0">
                          <a:solidFill>
                            <a:schemeClr val="tx1"/>
                          </a:solidFill>
                        </a:rPr>
                        <a:t>It is raining.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b="0" dirty="0">
                          <a:solidFill>
                            <a:schemeClr val="tx1"/>
                          </a:solidFill>
                        </a:rPr>
                        <a:t>Students work hard. </a:t>
                      </a:r>
                    </a:p>
                    <a:p>
                      <a:r>
                        <a:rPr lang="en-CA" b="0" u="sng" dirty="0">
                          <a:solidFill>
                            <a:schemeClr val="tx1"/>
                          </a:solidFill>
                        </a:rPr>
                        <a:t>They have such busy lives______</a:t>
                      </a:r>
                    </a:p>
                    <a:p>
                      <a:endParaRPr lang="en-CA" b="0" dirty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CA" b="0" dirty="0">
                          <a:solidFill>
                            <a:schemeClr val="tx1"/>
                          </a:solidFill>
                        </a:rPr>
                        <a:t>We have so much work to do.</a:t>
                      </a:r>
                    </a:p>
                    <a:p>
                      <a:r>
                        <a:rPr lang="en-CA" b="0" dirty="0">
                          <a:solidFill>
                            <a:schemeClr val="tx1"/>
                          </a:solidFill>
                        </a:rPr>
                        <a:t>There is no time.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9194915"/>
                  </a:ext>
                </a:extLst>
              </a:tr>
              <a:tr h="1430154">
                <a:tc>
                  <a:txBody>
                    <a:bodyPr/>
                    <a:lstStyle/>
                    <a:p>
                      <a:r>
                        <a:rPr lang="en-CA" b="0" dirty="0">
                          <a:solidFill>
                            <a:schemeClr val="bg1"/>
                          </a:solidFill>
                        </a:rPr>
                        <a:t>Sentences with 2 clauses,</a:t>
                      </a:r>
                      <a:r>
                        <a:rPr lang="en-CA" b="1" dirty="0">
                          <a:solidFill>
                            <a:schemeClr val="bg1"/>
                          </a:solidFill>
                        </a:rPr>
                        <a:t> joined in the middle by a </a:t>
                      </a:r>
                      <a:r>
                        <a:rPr lang="en-CA" sz="2000" b="1" dirty="0">
                          <a:solidFill>
                            <a:schemeClr val="bg1"/>
                          </a:solidFill>
                        </a:rPr>
                        <a:t>CONJUNCTION</a:t>
                      </a:r>
                      <a:endParaRPr lang="en-CA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CA" dirty="0"/>
                        <a:t>I am hungry, </a:t>
                      </a:r>
                      <a:r>
                        <a:rPr lang="en-CA" b="1" dirty="0"/>
                        <a:t>so</a:t>
                      </a:r>
                      <a:r>
                        <a:rPr lang="en-CA" dirty="0"/>
                        <a:t> I will eat lunch. </a:t>
                      </a:r>
                    </a:p>
                    <a:p>
                      <a:endParaRPr lang="en-CA" dirty="0"/>
                    </a:p>
                    <a:p>
                      <a:r>
                        <a:rPr lang="en-CA" dirty="0" err="1"/>
                        <a:t>Lupa</a:t>
                      </a:r>
                      <a:r>
                        <a:rPr lang="en-CA" dirty="0"/>
                        <a:t> needs a walk, </a:t>
                      </a:r>
                      <a:r>
                        <a:rPr lang="en-CA" b="1" dirty="0"/>
                        <a:t>but</a:t>
                      </a:r>
                      <a:r>
                        <a:rPr lang="en-CA" dirty="0"/>
                        <a:t> it is raining.</a:t>
                      </a:r>
                    </a:p>
                    <a:p>
                      <a:endParaRPr lang="en-CA" dirty="0"/>
                    </a:p>
                    <a:p>
                      <a:r>
                        <a:rPr lang="en-CA" dirty="0"/>
                        <a:t>Students work hard, </a:t>
                      </a:r>
                      <a:r>
                        <a:rPr lang="en-CA" b="1" dirty="0"/>
                        <a:t>and</a:t>
                      </a:r>
                      <a:r>
                        <a:rPr lang="en-CA" dirty="0"/>
                        <a:t> they have such busy lives!</a:t>
                      </a:r>
                    </a:p>
                    <a:p>
                      <a:endParaRPr lang="en-CA" dirty="0"/>
                    </a:p>
                    <a:p>
                      <a:r>
                        <a:rPr lang="en-CA" dirty="0"/>
                        <a:t>We have so much work to do, </a:t>
                      </a:r>
                      <a:r>
                        <a:rPr lang="en-CA" b="1" dirty="0"/>
                        <a:t>but</a:t>
                      </a:r>
                      <a:r>
                        <a:rPr lang="en-CA" dirty="0"/>
                        <a:t> there is no time!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05564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76A3E66-9B94-415C-8816-485C4BE21C0D}"/>
              </a:ext>
            </a:extLst>
          </p:cNvPr>
          <p:cNvSpPr txBox="1"/>
          <p:nvPr/>
        </p:nvSpPr>
        <p:spPr>
          <a:xfrm>
            <a:off x="760538" y="6197307"/>
            <a:ext cx="7467600" cy="64633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Remember: conjunctions are very simple. They go between clauses and join them together into a single sentence.  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A848276-4DD6-452A-96FD-9573ABACBE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03341" y="15664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887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2869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74826-2B81-4F66-9980-26B98DACC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Joiner Word 2: Dependent Marker 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BD340-ABB9-4788-B7A0-5FB9A741A6F6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 dirty="0"/>
              <a:t>Examples: </a:t>
            </a:r>
            <a:r>
              <a:rPr lang="en-CA" dirty="0"/>
              <a:t>if, although, though, because, while, whereas, </a:t>
            </a:r>
            <a:endParaRPr lang="en-CA" b="1" dirty="0"/>
          </a:p>
          <a:p>
            <a:endParaRPr lang="en-CA" b="1" dirty="0"/>
          </a:p>
          <a:p>
            <a:endParaRPr lang="en-CA" b="1" dirty="0"/>
          </a:p>
          <a:p>
            <a:r>
              <a:rPr lang="en-CA" dirty="0"/>
              <a:t>Similar to conjunctions, </a:t>
            </a:r>
            <a:r>
              <a:rPr lang="en-CA" b="1" dirty="0"/>
              <a:t>Dependent Marker Words </a:t>
            </a:r>
            <a:r>
              <a:rPr lang="en-CA" dirty="0"/>
              <a:t>can also be used to join two clauses into a single sentence.</a:t>
            </a:r>
          </a:p>
          <a:p>
            <a:pPr marL="0" indent="0">
              <a:buNone/>
            </a:pPr>
            <a:endParaRPr lang="en-CA" dirty="0"/>
          </a:p>
          <a:p>
            <a:r>
              <a:rPr lang="en-CA" dirty="0"/>
              <a:t>However, </a:t>
            </a:r>
            <a:r>
              <a:rPr lang="en-CA" b="1" dirty="0"/>
              <a:t>Dependent Marker Words </a:t>
            </a:r>
            <a:r>
              <a:rPr lang="en-CA" dirty="0"/>
              <a:t>work in a much more complex way than conjunctions. 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6BE0C37-AAE7-4126-A984-A13ABCA4C2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759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7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74826-2B81-4F66-9980-26B98DACC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Joiner Word 2: Dependent Marker Words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BD340-ABB9-4788-B7A0-5FB9A741A6F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832915" cy="5069160"/>
          </a:xfrm>
          <a:ln w="47625">
            <a:solidFill>
              <a:schemeClr val="accent6"/>
            </a:solidFill>
          </a:ln>
        </p:spPr>
        <p:txBody>
          <a:bodyPr>
            <a:normAutofit/>
          </a:bodyPr>
          <a:lstStyle/>
          <a:p>
            <a:r>
              <a:rPr lang="en-CA" sz="1800" dirty="0"/>
              <a:t>Consider this very simple sentence. </a:t>
            </a:r>
          </a:p>
          <a:p>
            <a:r>
              <a:rPr lang="en-CA" sz="1800" dirty="0"/>
              <a:t>It is a complete sentence. It has one clause with a clear subject (“I”) and a clear verb (“am”).</a:t>
            </a:r>
          </a:p>
          <a:p>
            <a:pPr marL="0" indent="0">
              <a:buNone/>
            </a:pPr>
            <a:endParaRPr lang="en-CA" sz="1800" dirty="0"/>
          </a:p>
          <a:p>
            <a:r>
              <a:rPr lang="en-CA" sz="1800" dirty="0"/>
              <a:t>When we add a </a:t>
            </a:r>
            <a:r>
              <a:rPr lang="en-CA" sz="1800" b="1" dirty="0"/>
              <a:t>Dependent Marker Word </a:t>
            </a:r>
            <a:r>
              <a:rPr lang="en-CA" sz="1800" dirty="0"/>
              <a:t>to the beginning of any clause</a:t>
            </a:r>
            <a:r>
              <a:rPr lang="en-CA" sz="1800" u="sng" dirty="0"/>
              <a:t>,</a:t>
            </a:r>
            <a:r>
              <a:rPr lang="en-CA" sz="1800" dirty="0"/>
              <a:t> it becomes a </a:t>
            </a:r>
            <a:r>
              <a:rPr lang="en-CA" sz="1800" b="1" dirty="0"/>
              <a:t>Dependent Clause.</a:t>
            </a:r>
          </a:p>
          <a:p>
            <a:endParaRPr lang="en-CA" sz="1800" u="sng" dirty="0"/>
          </a:p>
          <a:p>
            <a:r>
              <a:rPr lang="en-CA" sz="1800" dirty="0"/>
              <a:t>However, this sentence feels “wrong” to us. This is because </a:t>
            </a:r>
            <a:r>
              <a:rPr lang="en-CA" sz="1800" u="sng" dirty="0"/>
              <a:t>a Dependent Clause is never allowed be a sentence by itself.</a:t>
            </a:r>
          </a:p>
          <a:p>
            <a:endParaRPr lang="en-CA" sz="1800" dirty="0"/>
          </a:p>
          <a:p>
            <a:r>
              <a:rPr lang="en-CA" sz="1800" dirty="0"/>
              <a:t>A Dependent Clause MUST go with an Independent Clause in order to be a complete sentence.</a:t>
            </a:r>
          </a:p>
          <a:p>
            <a:endParaRPr lang="en-CA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63B921-BCB5-41FC-AA30-73821DBFC057}"/>
              </a:ext>
            </a:extLst>
          </p:cNvPr>
          <p:cNvSpPr txBox="1"/>
          <p:nvPr/>
        </p:nvSpPr>
        <p:spPr>
          <a:xfrm>
            <a:off x="6370543" y="1563511"/>
            <a:ext cx="2315057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CA" sz="2800" dirty="0"/>
              <a:t>I am hungry</a:t>
            </a:r>
            <a:r>
              <a:rPr lang="en-CA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64B107-6829-43C5-A8C0-D9922679B6B9}"/>
              </a:ext>
            </a:extLst>
          </p:cNvPr>
          <p:cNvSpPr txBox="1"/>
          <p:nvPr/>
        </p:nvSpPr>
        <p:spPr>
          <a:xfrm>
            <a:off x="6154137" y="3098002"/>
            <a:ext cx="2747868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58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CA" sz="2800" b="1" dirty="0"/>
              <a:t>If</a:t>
            </a:r>
            <a:r>
              <a:rPr lang="en-CA" sz="2800" dirty="0"/>
              <a:t> I am hungry.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F28A98-56D9-498E-83BB-4829A6C77243}"/>
              </a:ext>
            </a:extLst>
          </p:cNvPr>
          <p:cNvSpPr txBox="1"/>
          <p:nvPr/>
        </p:nvSpPr>
        <p:spPr>
          <a:xfrm>
            <a:off x="6605947" y="2030903"/>
            <a:ext cx="18902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Independent Clause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C83B71-5613-4334-B3C8-CC6E1DF9C5EB}"/>
              </a:ext>
            </a:extLst>
          </p:cNvPr>
          <p:cNvSpPr txBox="1"/>
          <p:nvPr/>
        </p:nvSpPr>
        <p:spPr>
          <a:xfrm>
            <a:off x="6582922" y="3611560"/>
            <a:ext cx="18902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Dependent Clause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0D688A-FA5B-40A9-B688-E9A2D2665172}"/>
              </a:ext>
            </a:extLst>
          </p:cNvPr>
          <p:cNvSpPr txBox="1"/>
          <p:nvPr/>
        </p:nvSpPr>
        <p:spPr>
          <a:xfrm>
            <a:off x="5532114" y="5301586"/>
            <a:ext cx="3611886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>
                <a:alpha val="97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CA" b="1" dirty="0"/>
              <a:t>If</a:t>
            </a:r>
            <a:r>
              <a:rPr lang="en-CA" dirty="0"/>
              <a:t> I am hungry, I will eat lunch</a:t>
            </a:r>
            <a:r>
              <a:rPr lang="en-CA" sz="2800" dirty="0"/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D36774-EBCC-44A6-801E-C1897A7AFA54}"/>
              </a:ext>
            </a:extLst>
          </p:cNvPr>
          <p:cNvSpPr txBox="1"/>
          <p:nvPr/>
        </p:nvSpPr>
        <p:spPr>
          <a:xfrm>
            <a:off x="5662728" y="5788117"/>
            <a:ext cx="3239277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100" dirty="0"/>
              <a:t>Dependent Clause              Independent Clause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4F6F088-493E-4CCB-BDDC-0615E93C4348}"/>
              </a:ext>
            </a:extLst>
          </p:cNvPr>
          <p:cNvCxnSpPr/>
          <p:nvPr/>
        </p:nvCxnSpPr>
        <p:spPr>
          <a:xfrm>
            <a:off x="4572000" y="1825121"/>
            <a:ext cx="1582137" cy="0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410EE4C-14DA-4577-A08D-DCB57103125A}"/>
              </a:ext>
            </a:extLst>
          </p:cNvPr>
          <p:cNvCxnSpPr/>
          <p:nvPr/>
        </p:nvCxnSpPr>
        <p:spPr>
          <a:xfrm>
            <a:off x="8604448" y="2253448"/>
            <a:ext cx="0" cy="74649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B312FA7-A622-4EF5-B5DF-290AE344E43B}"/>
              </a:ext>
            </a:extLst>
          </p:cNvPr>
          <p:cNvCxnSpPr>
            <a:cxnSpLocks/>
          </p:cNvCxnSpPr>
          <p:nvPr/>
        </p:nvCxnSpPr>
        <p:spPr>
          <a:xfrm>
            <a:off x="8610835" y="3873171"/>
            <a:ext cx="0" cy="128402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A378154-3BE1-4BB0-A05B-3C26A38CC6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72167" y="42103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158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0" dur="2017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" grpId="0" animBg="1"/>
      <p:bldP spid="6" grpId="0" animBg="1"/>
      <p:bldP spid="7" grpId="0"/>
      <p:bldP spid="9" grpId="0"/>
      <p:bldP spid="11" grpId="0" animBg="1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75AFF-0AB1-44A9-8AA5-C3FA75A68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Grammar Lesson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3B5D79-9892-4A96-890B-821909A1350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63711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CA" b="1" dirty="0"/>
              <a:t>This lesson will help you complete two upcoming evaluations.</a:t>
            </a:r>
          </a:p>
          <a:p>
            <a:pPr marL="822960" lvl="1" indent="-457200">
              <a:buFont typeface="+mj-lt"/>
              <a:buAutoNum type="arabicPeriod"/>
            </a:pPr>
            <a:r>
              <a:rPr lang="en-CA" dirty="0"/>
              <a:t>It will help you complete Quiz #3 (the Grammar Quiz).</a:t>
            </a:r>
          </a:p>
          <a:p>
            <a:pPr marL="822960" lvl="1" indent="-457200">
              <a:buFont typeface="+mj-lt"/>
              <a:buAutoNum type="arabicPeriod"/>
            </a:pPr>
            <a:r>
              <a:rPr lang="en-CA" dirty="0"/>
              <a:t>It will help you edit your Persuasive Paragraph assignment so you can avoid grammar and writing errors.</a:t>
            </a:r>
          </a:p>
          <a:p>
            <a:pPr marL="822960" lvl="1" indent="-457200">
              <a:buFont typeface="+mj-lt"/>
              <a:buAutoNum type="arabicPeriod"/>
            </a:pPr>
            <a:endParaRPr lang="en-CA" dirty="0"/>
          </a:p>
          <a:p>
            <a:pPr marL="0" indent="0">
              <a:buNone/>
            </a:pPr>
            <a:r>
              <a:rPr lang="en-CA" b="1" dirty="0"/>
              <a:t>The lesson contains 3 parts:</a:t>
            </a:r>
          </a:p>
          <a:p>
            <a:pPr marL="365760" lvl="1" indent="0">
              <a:buNone/>
            </a:pPr>
            <a:r>
              <a:rPr lang="en-CA" dirty="0"/>
              <a:t>Part 1 –Subjects and Verbs</a:t>
            </a:r>
          </a:p>
          <a:p>
            <a:pPr marL="365760" lvl="1" indent="0">
              <a:buNone/>
            </a:pPr>
            <a:r>
              <a:rPr lang="en-CA" dirty="0"/>
              <a:t>Part 2 – Clauses, Conjunctions, and Dependent Markers</a:t>
            </a:r>
          </a:p>
          <a:p>
            <a:pPr marL="365760" lvl="1" indent="0">
              <a:buNone/>
            </a:pPr>
            <a:r>
              <a:rPr lang="en-CA" dirty="0"/>
              <a:t>Part 3- Avoiding Run-On Sentences and Sentence Fragments</a:t>
            </a:r>
          </a:p>
          <a:p>
            <a:pPr marL="365760" lvl="1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I recommend taking a break between each part. You may even decide to do them on separate days.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0874E78-3677-45CC-B56C-B4CBA1BC6C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453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7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74826-2B81-4F66-9980-26B98DACC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Joiner Word 2: Dependent Marker Words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BD340-ABB9-4788-B7A0-5FB9A741A6F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34893" y="1700807"/>
            <a:ext cx="5852789" cy="2543255"/>
          </a:xfrm>
          <a:ln w="47625">
            <a:noFill/>
          </a:ln>
        </p:spPr>
        <p:txBody>
          <a:bodyPr>
            <a:normAutofit fontScale="77500" lnSpcReduction="20000"/>
          </a:bodyPr>
          <a:lstStyle/>
          <a:p>
            <a:r>
              <a:rPr lang="en-CA" sz="2200" dirty="0"/>
              <a:t>An </a:t>
            </a:r>
            <a:r>
              <a:rPr lang="en-CA" sz="2200" b="1" dirty="0"/>
              <a:t>Independent Clause </a:t>
            </a:r>
            <a:r>
              <a:rPr lang="en-CA" sz="2200" dirty="0"/>
              <a:t>is simply a clause that does not start with a dependent marker word. It </a:t>
            </a:r>
            <a:r>
              <a:rPr lang="en-CA" sz="2200" i="1" dirty="0"/>
              <a:t>can </a:t>
            </a:r>
            <a:r>
              <a:rPr lang="en-CA" sz="2200" dirty="0"/>
              <a:t>be a sentence by itself, but it doesn’t have to.</a:t>
            </a:r>
          </a:p>
          <a:p>
            <a:endParaRPr lang="en-CA" sz="2200" dirty="0"/>
          </a:p>
          <a:p>
            <a:r>
              <a:rPr kumimoji="0" lang="en-CA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/>
                <a:ea typeface="+mn-ea"/>
                <a:cs typeface="+mn-cs"/>
              </a:rPr>
              <a:t>If we add a Dependent Marker Word,</a:t>
            </a:r>
            <a:r>
              <a:rPr kumimoji="0" lang="en-CA" sz="22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/>
                <a:ea typeface="+mn-ea"/>
                <a:cs typeface="+mn-cs"/>
              </a:rPr>
              <a:t> the clause becomes a Dependent Clause. </a:t>
            </a:r>
          </a:p>
          <a:p>
            <a:endParaRPr kumimoji="0" lang="en-CA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Schoolbook"/>
              <a:ea typeface="+mn-ea"/>
              <a:cs typeface="+mn-cs"/>
            </a:endParaRPr>
          </a:p>
          <a:p>
            <a:r>
              <a:rPr lang="en-CA" sz="2200" dirty="0">
                <a:solidFill>
                  <a:prstClr val="black"/>
                </a:solidFill>
                <a:latin typeface="Century Schoolbook"/>
              </a:rPr>
              <a:t>A Dependent Clause </a:t>
            </a:r>
            <a:r>
              <a:rPr kumimoji="0" lang="en-CA" sz="2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/>
                <a:ea typeface="+mn-ea"/>
                <a:cs typeface="+mn-cs"/>
              </a:rPr>
              <a:t>must</a:t>
            </a:r>
            <a:r>
              <a:rPr kumimoji="0" lang="en-CA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/>
                <a:ea typeface="+mn-ea"/>
                <a:cs typeface="+mn-cs"/>
              </a:rPr>
              <a:t> go together with an Independent Clause. </a:t>
            </a:r>
          </a:p>
          <a:p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63B921-BCB5-41FC-AA30-73821DBFC057}"/>
              </a:ext>
            </a:extLst>
          </p:cNvPr>
          <p:cNvSpPr txBox="1"/>
          <p:nvPr/>
        </p:nvSpPr>
        <p:spPr>
          <a:xfrm>
            <a:off x="6692484" y="1813167"/>
            <a:ext cx="2315057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CA" sz="2800" dirty="0"/>
              <a:t>I am hungry</a:t>
            </a:r>
            <a:r>
              <a:rPr lang="en-CA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64B107-6829-43C5-A8C0-D9922679B6B9}"/>
              </a:ext>
            </a:extLst>
          </p:cNvPr>
          <p:cNvSpPr txBox="1"/>
          <p:nvPr/>
        </p:nvSpPr>
        <p:spPr>
          <a:xfrm>
            <a:off x="6396132" y="3059482"/>
            <a:ext cx="2747868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58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CA" sz="2800" b="1" strike="sngStrike" dirty="0"/>
              <a:t>If</a:t>
            </a:r>
            <a:r>
              <a:rPr lang="en-CA" sz="2800" strike="sngStrike" dirty="0"/>
              <a:t> I am hungry</a:t>
            </a:r>
            <a:r>
              <a:rPr lang="en-CA" sz="2800" dirty="0"/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F28A98-56D9-498E-83BB-4829A6C77243}"/>
              </a:ext>
            </a:extLst>
          </p:cNvPr>
          <p:cNvSpPr txBox="1"/>
          <p:nvPr/>
        </p:nvSpPr>
        <p:spPr>
          <a:xfrm>
            <a:off x="6930995" y="2272538"/>
            <a:ext cx="18902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Independent Clause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C83B71-5613-4334-B3C8-CC6E1DF9C5EB}"/>
              </a:ext>
            </a:extLst>
          </p:cNvPr>
          <p:cNvSpPr txBox="1"/>
          <p:nvPr/>
        </p:nvSpPr>
        <p:spPr>
          <a:xfrm>
            <a:off x="6930995" y="3494595"/>
            <a:ext cx="2088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Dependent Clause</a:t>
            </a:r>
          </a:p>
          <a:p>
            <a:r>
              <a:rPr lang="en-CA" sz="1400" dirty="0"/>
              <a:t>  (incomplete sentence)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0D688A-FA5B-40A9-B688-E9A2D2665172}"/>
              </a:ext>
            </a:extLst>
          </p:cNvPr>
          <p:cNvSpPr txBox="1"/>
          <p:nvPr/>
        </p:nvSpPr>
        <p:spPr>
          <a:xfrm>
            <a:off x="4428728" y="4505672"/>
            <a:ext cx="4742004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>
                <a:alpha val="97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CA" sz="2400" dirty="0"/>
              <a:t>If I am hungry, I will eat lunch</a:t>
            </a:r>
            <a:r>
              <a:rPr lang="en-CA" sz="3600" dirty="0"/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D36774-EBCC-44A6-801E-C1897A7AFA54}"/>
              </a:ext>
            </a:extLst>
          </p:cNvPr>
          <p:cNvSpPr txBox="1"/>
          <p:nvPr/>
        </p:nvSpPr>
        <p:spPr>
          <a:xfrm>
            <a:off x="4892681" y="5093741"/>
            <a:ext cx="3816424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100" dirty="0"/>
              <a:t>Dependent Clause                           Independent Clause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41873B-C72E-4234-A5F9-FEAF2C6AE5A0}"/>
              </a:ext>
            </a:extLst>
          </p:cNvPr>
          <p:cNvSpPr txBox="1"/>
          <p:nvPr/>
        </p:nvSpPr>
        <p:spPr>
          <a:xfrm>
            <a:off x="4286216" y="5574760"/>
            <a:ext cx="4812536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>
                <a:alpha val="97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CA" sz="2400" dirty="0"/>
              <a:t>I will eat lunch, if I am hungry.</a:t>
            </a:r>
            <a:r>
              <a:rPr lang="en-CA" sz="3600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1508EF-CBDD-4B83-A4CF-4ECCDA16618D}"/>
              </a:ext>
            </a:extLst>
          </p:cNvPr>
          <p:cNvSpPr txBox="1"/>
          <p:nvPr/>
        </p:nvSpPr>
        <p:spPr>
          <a:xfrm>
            <a:off x="4590360" y="6221091"/>
            <a:ext cx="3816424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100" dirty="0"/>
              <a:t>Independent Clause                           Dependent Clause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2BAF7D-63D1-4BE4-8E3B-29CAABADCF8A}"/>
              </a:ext>
            </a:extLst>
          </p:cNvPr>
          <p:cNvSpPr txBox="1"/>
          <p:nvPr/>
        </p:nvSpPr>
        <p:spPr>
          <a:xfrm>
            <a:off x="346336" y="4432021"/>
            <a:ext cx="37079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E8637"/>
              </a:buClr>
              <a:buSzPct val="70000"/>
              <a:buFont typeface="Wingdings"/>
              <a:buChar char=""/>
              <a:tabLst/>
              <a:defRPr/>
            </a:pPr>
            <a:r>
              <a:rPr kumimoji="0" lang="en-CA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/>
                <a:ea typeface="+mn-ea"/>
                <a:cs typeface="+mn-cs"/>
              </a:rPr>
              <a:t>However, the Independent Clause can go before the Dependent Clause,</a:t>
            </a:r>
            <a:r>
              <a:rPr kumimoji="0" lang="en-CA" sz="20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/>
                <a:ea typeface="+mn-ea"/>
                <a:cs typeface="+mn-cs"/>
              </a:rPr>
              <a:t> or it can go after.</a:t>
            </a:r>
            <a:r>
              <a:rPr kumimoji="0" lang="en-CA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/>
                <a:ea typeface="+mn-ea"/>
                <a:cs typeface="+mn-cs"/>
              </a:rPr>
              <a:t> </a:t>
            </a:r>
          </a:p>
        </p:txBody>
      </p:sp>
      <p:pic>
        <p:nvPicPr>
          <p:cNvPr id="1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7D89FF3-01B2-415B-A55F-6DDFF3E8DD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24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6" dur="123122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4" grpId="0" animBg="1"/>
      <p:bldP spid="6" grpId="0" animBg="1"/>
      <p:bldP spid="7" grpId="0"/>
      <p:bldP spid="9" grpId="0"/>
      <p:bldP spid="11" grpId="0" animBg="1"/>
      <p:bldP spid="13" grpId="0" animBg="1"/>
      <p:bldP spid="5" grpId="0" animBg="1"/>
      <p:bldP spid="8" grpId="0" animBg="1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7B612-093C-42A2-B8E6-2F4D368AA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u="sng" dirty="0"/>
              <a:t>NOT</a:t>
            </a:r>
            <a:r>
              <a:rPr lang="en-CA" dirty="0"/>
              <a:t> a joiner word: Transition 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A53A4-812B-46A5-A3B7-59698F3E316C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695286"/>
            <a:ext cx="7467600" cy="4873752"/>
          </a:xfrm>
        </p:spPr>
        <p:txBody>
          <a:bodyPr/>
          <a:lstStyle/>
          <a:p>
            <a:r>
              <a:rPr lang="en-CA" dirty="0"/>
              <a:t>There is third kind of word that is very similar. These are called “Transition Words.”</a:t>
            </a:r>
          </a:p>
          <a:p>
            <a:pPr lvl="1"/>
            <a:r>
              <a:rPr lang="en-CA" b="1" dirty="0"/>
              <a:t>Examples: </a:t>
            </a:r>
            <a:r>
              <a:rPr lang="en-CA" dirty="0"/>
              <a:t>Therefore, however, for example</a:t>
            </a:r>
          </a:p>
          <a:p>
            <a:endParaRPr lang="en-CA" dirty="0"/>
          </a:p>
          <a:p>
            <a:r>
              <a:rPr lang="en-CA" dirty="0"/>
              <a:t>Unlike Conjunctions and Dependent Marker Words, </a:t>
            </a:r>
            <a:r>
              <a:rPr lang="en-CA" b="1" u="sng" dirty="0"/>
              <a:t>Transition words can never join clauses together. </a:t>
            </a:r>
            <a:r>
              <a:rPr lang="en-CA" dirty="0"/>
              <a:t>They can only help you </a:t>
            </a:r>
            <a:r>
              <a:rPr lang="en-CA" i="1" dirty="0"/>
              <a:t>transition</a:t>
            </a:r>
            <a:r>
              <a:rPr lang="en-CA" dirty="0"/>
              <a:t> into a new sentence. </a:t>
            </a:r>
          </a:p>
          <a:p>
            <a:pPr lvl="1"/>
            <a:r>
              <a:rPr lang="en-CA" strike="sngStrike" dirty="0"/>
              <a:t>I am hungry, therefore I will have lunch.</a:t>
            </a:r>
          </a:p>
          <a:p>
            <a:pPr lvl="1"/>
            <a:r>
              <a:rPr lang="en-CA" dirty="0"/>
              <a:t>I am hungry. Therefore, I will have lunch.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EBC594E-37DC-4699-BE02-A364ACAA978E}"/>
              </a:ext>
            </a:extLst>
          </p:cNvPr>
          <p:cNvCxnSpPr>
            <a:cxnSpLocks/>
          </p:cNvCxnSpPr>
          <p:nvPr/>
        </p:nvCxnSpPr>
        <p:spPr>
          <a:xfrm>
            <a:off x="6300192" y="5406052"/>
            <a:ext cx="144016" cy="213263"/>
          </a:xfrm>
          <a:prstGeom prst="line">
            <a:avLst/>
          </a:prstGeom>
          <a:ln w="9842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532B471-91F3-464E-899E-8D7C8223A9C5}"/>
              </a:ext>
            </a:extLst>
          </p:cNvPr>
          <p:cNvCxnSpPr>
            <a:cxnSpLocks/>
          </p:cNvCxnSpPr>
          <p:nvPr/>
        </p:nvCxnSpPr>
        <p:spPr>
          <a:xfrm flipH="1">
            <a:off x="6391164" y="5263067"/>
            <a:ext cx="317836" cy="356248"/>
          </a:xfrm>
          <a:prstGeom prst="line">
            <a:avLst/>
          </a:prstGeom>
          <a:ln w="1047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8F2E857-B4F7-4EA7-8D9A-8CD398DE61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67944" y="59594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721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9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0EEBF-A255-407B-9F83-37874B80B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8616754-7262-4609-AE56-36FBD3676DCA}"/>
              </a:ext>
            </a:extLst>
          </p:cNvPr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2301723993"/>
              </p:ext>
            </p:extLst>
          </p:nvPr>
        </p:nvGraphicFramePr>
        <p:xfrm>
          <a:off x="323528" y="476672"/>
          <a:ext cx="7827640" cy="484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0589">
                  <a:extLst>
                    <a:ext uri="{9D8B030D-6E8A-4147-A177-3AD203B41FA5}">
                      <a16:colId xmlns:a16="http://schemas.microsoft.com/office/drawing/2014/main" val="2465663830"/>
                    </a:ext>
                  </a:extLst>
                </a:gridCol>
                <a:gridCol w="3137051">
                  <a:extLst>
                    <a:ext uri="{9D8B030D-6E8A-4147-A177-3AD203B41FA5}">
                      <a16:colId xmlns:a16="http://schemas.microsoft.com/office/drawing/2014/main" val="26955457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b="0" dirty="0">
                          <a:solidFill>
                            <a:schemeClr val="tx1"/>
                          </a:solidFill>
                        </a:rPr>
                        <a:t>The homework is difficult!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b="0" dirty="0">
                          <a:solidFill>
                            <a:schemeClr val="tx1"/>
                          </a:solidFill>
                        </a:rPr>
                        <a:t>1 sentence with 1 Independent Clause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4071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The homework is difficult, but I can do it.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CA" b="0" dirty="0"/>
                        <a:t>1 sentence </a:t>
                      </a:r>
                      <a:r>
                        <a:rPr lang="en-CA" dirty="0"/>
                        <a:t>with </a:t>
                      </a:r>
                      <a:r>
                        <a:rPr lang="en-CA" b="1" dirty="0"/>
                        <a:t>2 Independent clauses joined by a Conjunction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875366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b="0" dirty="0"/>
                        <a:t>Because the homework is difficult, </a:t>
                      </a:r>
                      <a:r>
                        <a:rPr lang="en-CA" dirty="0"/>
                        <a:t>I will start right away.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CA" b="0" dirty="0"/>
                        <a:t>1 sentence </a:t>
                      </a:r>
                      <a:r>
                        <a:rPr lang="en-CA" dirty="0"/>
                        <a:t>with a </a:t>
                      </a:r>
                      <a:r>
                        <a:rPr lang="en-CA" b="1" dirty="0"/>
                        <a:t>Dependent Clause Followed by an Independent Clause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59958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I will start right away because the homework is difficult. 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CA" b="1" dirty="0"/>
                        <a:t>1 sentence </a:t>
                      </a:r>
                      <a:r>
                        <a:rPr lang="en-CA" dirty="0"/>
                        <a:t>with an </a:t>
                      </a:r>
                      <a:r>
                        <a:rPr lang="en-CA" b="1" dirty="0"/>
                        <a:t>Independent Clause </a:t>
                      </a:r>
                      <a:r>
                        <a:rPr lang="en-CA" dirty="0"/>
                        <a:t>followed by a </a:t>
                      </a:r>
                      <a:r>
                        <a:rPr lang="en-CA" b="1" dirty="0"/>
                        <a:t>Dependent Clause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052585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The homework is difficult. Therefore, I will start right away.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CA" b="1" dirty="0"/>
                        <a:t>2 separate sentences. </a:t>
                      </a:r>
                      <a:r>
                        <a:rPr lang="en-CA" dirty="0"/>
                        <a:t>The second sentence has a transition word.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21737585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4C30CD2-E973-4355-875F-BDD4883DCFF0}"/>
              </a:ext>
            </a:extLst>
          </p:cNvPr>
          <p:cNvSpPr txBox="1"/>
          <p:nvPr/>
        </p:nvSpPr>
        <p:spPr>
          <a:xfrm>
            <a:off x="431540" y="5682645"/>
            <a:ext cx="76116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Please note: when we use a conjunction to join together two clauses, we don’t consider it a dependent clause. Instead, it is two independent clauses joined by a conjunction.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A3E4095-F7B0-4DA3-88BF-B864691CA4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81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86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61529-82CE-4C4D-8959-1F65EFC03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706090"/>
          </a:xfrm>
        </p:spPr>
        <p:txBody>
          <a:bodyPr/>
          <a:lstStyle/>
          <a:p>
            <a:r>
              <a:rPr lang="en-CA" dirty="0"/>
              <a:t>Key Concepts from Part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93924-3799-4139-A6BE-5F5A41F5B60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980728"/>
            <a:ext cx="8229600" cy="5493224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CA" dirty="0"/>
              <a:t>A sentence is made of one or more clauses.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Each clause </a:t>
            </a:r>
            <a:r>
              <a:rPr lang="en-CA" i="1" dirty="0"/>
              <a:t>must </a:t>
            </a:r>
            <a:r>
              <a:rPr lang="en-CA" dirty="0"/>
              <a:t>have a subject and a verb.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An Independent Clause is a clause that </a:t>
            </a:r>
            <a:r>
              <a:rPr lang="en-CA" u="sng" dirty="0"/>
              <a:t>doesn’t</a:t>
            </a:r>
            <a:r>
              <a:rPr lang="en-CA" dirty="0"/>
              <a:t> start with a Dependent Marker Word.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An Independent Clause can be a sentence by itself, but it doesn’t have to.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Two Independent Clauses can be joined into one sentence by putting a Conjunction (FANBOYS) between them.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A Dependent Clause is a clause that </a:t>
            </a:r>
            <a:r>
              <a:rPr lang="en-CA" u="sng" dirty="0"/>
              <a:t>does</a:t>
            </a:r>
            <a:r>
              <a:rPr lang="en-CA" dirty="0"/>
              <a:t> start with a Dependent Marker Word.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A Dependent Clause can never be a sentence by itself.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A Dependent Clause must go with an Independent Clause, either right before or right after.</a:t>
            </a:r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Transition words look like joiner words, but they are not. They can transition between separate sentences.</a:t>
            </a:r>
          </a:p>
          <a:p>
            <a:endParaRPr lang="en-CA" dirty="0"/>
          </a:p>
          <a:p>
            <a:endParaRPr lang="en-CA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23EF036-5067-4CE2-AC1F-909539DA6A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52320" y="601138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106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1090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Part 3: Avoiding Common Grammar Errors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      Run-On Sentences and Sentence Fragments</a:t>
            </a:r>
            <a:endParaRPr lang="en-US" dirty="0"/>
          </a:p>
          <a:p>
            <a:r>
              <a:rPr lang="en-CA" dirty="0"/>
              <a:t>                                </a:t>
            </a:r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Review: Independent vs. Dependent Clauses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CA" dirty="0"/>
              <a:t>All clauses contain a subject and a verb.</a:t>
            </a:r>
          </a:p>
          <a:p>
            <a:pPr>
              <a:buNone/>
            </a:pPr>
            <a:endParaRPr lang="en-CA" dirty="0"/>
          </a:p>
          <a:p>
            <a:r>
              <a:rPr lang="en-CA" dirty="0"/>
              <a:t>An independent clause acts as a complete thought. It is INDEPENDENT, meaning it CAN act as a sentence by itself, though it doesn’t have to.</a:t>
            </a:r>
          </a:p>
          <a:p>
            <a:endParaRPr lang="en-CA" dirty="0"/>
          </a:p>
          <a:p>
            <a:r>
              <a:rPr lang="en-CA" dirty="0"/>
              <a:t>A dependent clause CANNOT act as a sentence by itself. It begins with a dependent marker word.</a:t>
            </a:r>
          </a:p>
          <a:p>
            <a:endParaRPr lang="en-CA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CA" b="1" u="sng" dirty="0"/>
              <a:t>While</a:t>
            </a:r>
            <a:r>
              <a:rPr lang="en-CA" u="sng" dirty="0"/>
              <a:t> </a:t>
            </a:r>
            <a:r>
              <a:rPr lang="en-CA" u="sng" dirty="0" err="1"/>
              <a:t>Dougie</a:t>
            </a:r>
            <a:r>
              <a:rPr lang="en-CA" u="sng" dirty="0"/>
              <a:t> danced in his bedroom</a:t>
            </a:r>
            <a:r>
              <a:rPr lang="en-CA" dirty="0"/>
              <a:t>, his mother </a:t>
            </a:r>
          </a:p>
          <a:p>
            <a:pPr>
              <a:spcBef>
                <a:spcPts val="0"/>
              </a:spcBef>
              <a:buNone/>
            </a:pPr>
            <a:r>
              <a:rPr lang="en-CA" sz="1000" dirty="0"/>
              <a:t>                                                                 </a:t>
            </a:r>
            <a:r>
              <a:rPr lang="en-CA" sz="1000" b="1" dirty="0"/>
              <a:t>DC</a:t>
            </a:r>
            <a:endParaRPr lang="en-CA" sz="1000" dirty="0"/>
          </a:p>
          <a:p>
            <a:pPr>
              <a:spcBef>
                <a:spcPts val="0"/>
              </a:spcBef>
              <a:buNone/>
            </a:pPr>
            <a:r>
              <a:rPr lang="en-CA" dirty="0"/>
              <a:t>was making dinner. </a:t>
            </a:r>
          </a:p>
          <a:p>
            <a:pPr>
              <a:spcBef>
                <a:spcPts val="0"/>
              </a:spcBef>
              <a:buNone/>
            </a:pPr>
            <a:r>
              <a:rPr lang="en-CA" sz="900" dirty="0"/>
              <a:t>                                IC</a:t>
            </a:r>
          </a:p>
          <a:p>
            <a:pPr>
              <a:spcBef>
                <a:spcPts val="0"/>
              </a:spcBef>
              <a:buNone/>
            </a:pPr>
            <a:endParaRPr lang="en-CA" dirty="0"/>
          </a:p>
          <a:p>
            <a:pPr>
              <a:spcBef>
                <a:spcPts val="0"/>
              </a:spcBef>
            </a:pPr>
            <a:r>
              <a:rPr lang="en-CA" dirty="0"/>
              <a:t>The government should provide funding for all </a:t>
            </a:r>
          </a:p>
          <a:p>
            <a:pPr>
              <a:spcBef>
                <a:spcPts val="0"/>
              </a:spcBef>
              <a:spcAft>
                <a:spcPts val="600"/>
              </a:spcAft>
              <a:buNone/>
            </a:pPr>
            <a:r>
              <a:rPr lang="en-CA" sz="1000" dirty="0"/>
              <a:t>                                                                                 IC</a:t>
            </a:r>
          </a:p>
          <a:p>
            <a:pPr>
              <a:spcBef>
                <a:spcPts val="0"/>
              </a:spcBef>
              <a:spcAft>
                <a:spcPts val="600"/>
              </a:spcAft>
              <a:buNone/>
            </a:pPr>
            <a:r>
              <a:rPr lang="en-CA" dirty="0"/>
              <a:t>students </a:t>
            </a:r>
            <a:r>
              <a:rPr lang="en-CA" b="1" u="sng" dirty="0"/>
              <a:t>because</a:t>
            </a:r>
            <a:r>
              <a:rPr lang="en-CA" u="sng" dirty="0"/>
              <a:t> education is extremely important. </a:t>
            </a:r>
          </a:p>
          <a:p>
            <a:pPr>
              <a:spcBef>
                <a:spcPts val="0"/>
              </a:spcBef>
              <a:buNone/>
            </a:pPr>
            <a:r>
              <a:rPr lang="en-CA" sz="1000" dirty="0"/>
              <a:t>                                                                                                                      DC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Grammar error #1: RUN-ON SENTENCE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r>
              <a:rPr lang="en-CA" dirty="0"/>
              <a:t>Run-ons happen when we put two INDEPENDENT clauses in a single sentence without anything to join them together.</a:t>
            </a:r>
          </a:p>
          <a:p>
            <a:endParaRPr lang="en-CA" dirty="0"/>
          </a:p>
          <a:p>
            <a:pPr marL="0" indent="0">
              <a:buNone/>
            </a:pPr>
            <a:r>
              <a:rPr lang="en-CA" sz="2800" dirty="0"/>
              <a:t>Run-on sentence: </a:t>
            </a:r>
            <a:r>
              <a:rPr lang="en-CA" sz="2800" dirty="0">
                <a:highlight>
                  <a:srgbClr val="FF0000"/>
                </a:highlight>
              </a:rPr>
              <a:t>“I am hungry I want dinner.”</a:t>
            </a:r>
          </a:p>
          <a:p>
            <a:endParaRPr lang="en-CA" dirty="0"/>
          </a:p>
          <a:p>
            <a:endParaRPr lang="en-CA" dirty="0"/>
          </a:p>
          <a:p>
            <a:r>
              <a:rPr lang="en-CA" dirty="0"/>
              <a:t>Notice that this sentence is very short. However, it still has two independent clauses with nothing to join them together. Therefore, it is still a run-on sentence.</a:t>
            </a:r>
          </a:p>
          <a:p>
            <a:pPr lvl="1">
              <a:buNone/>
            </a:pPr>
            <a:r>
              <a:rPr lang="en-CA" dirty="0"/>
              <a:t> 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6C1C00A-07E1-4F09-9276-427136E28D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86200" y="558924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2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“I am hungry I want dinner” (run-on)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Run-on sentences can be fixed in the following ways:</a:t>
            </a:r>
          </a:p>
          <a:p>
            <a:pPr marL="822960" lvl="1" indent="-457200">
              <a:buFont typeface="+mj-lt"/>
              <a:buAutoNum type="arabicPeriod"/>
            </a:pPr>
            <a:r>
              <a:rPr lang="en-CA" dirty="0"/>
              <a:t>Use a period (turning one sentence into two sentences)</a:t>
            </a:r>
          </a:p>
          <a:p>
            <a:pPr lvl="3"/>
            <a:r>
              <a:rPr lang="en-CA" dirty="0"/>
              <a:t>“I am hungry. I want dinner”</a:t>
            </a:r>
          </a:p>
          <a:p>
            <a:pPr marL="822960" lvl="1" indent="-457200">
              <a:buFont typeface="+mj-lt"/>
              <a:buAutoNum type="arabicPeriod"/>
            </a:pPr>
            <a:r>
              <a:rPr lang="en-CA" dirty="0"/>
              <a:t>A comma followed by a FANBOYS word (for example, “and”)</a:t>
            </a:r>
          </a:p>
          <a:p>
            <a:pPr lvl="3"/>
            <a:r>
              <a:rPr lang="en-CA" dirty="0"/>
              <a:t>“I am hungry, and I want dinner”</a:t>
            </a:r>
          </a:p>
          <a:p>
            <a:pPr marL="822960" lvl="1" indent="-457200">
              <a:buFont typeface="+mj-lt"/>
              <a:buAutoNum type="arabicPeriod"/>
            </a:pPr>
            <a:r>
              <a:rPr lang="en-CA" dirty="0"/>
              <a:t>A dependent marker word (turning ONE of the two independent clauses into a dependent clause).</a:t>
            </a:r>
          </a:p>
          <a:p>
            <a:pPr lvl="3"/>
            <a:r>
              <a:rPr lang="en-US" dirty="0"/>
              <a:t>“Because I am hungry, I want dinner.”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B0386C5-2B17-4A0E-9B53-5CB66EAF6A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62400" y="58643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547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1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48680"/>
            <a:ext cx="7467600" cy="868958"/>
          </a:xfrm>
        </p:spPr>
        <p:txBody>
          <a:bodyPr>
            <a:normAutofit fontScale="90000"/>
          </a:bodyPr>
          <a:lstStyle/>
          <a:p>
            <a:r>
              <a:rPr lang="en-CA" dirty="0"/>
              <a:t>A run-on sentence CANNOT be fixed in the following 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CA" dirty="0"/>
              <a:t>By only adding a comma.</a:t>
            </a:r>
          </a:p>
          <a:p>
            <a:pPr lvl="1"/>
            <a:r>
              <a:rPr lang="en-CA" strike="sngStrike" dirty="0"/>
              <a:t>“I am hungry, I want dinner”</a:t>
            </a:r>
          </a:p>
          <a:p>
            <a:pPr lvl="1"/>
            <a:r>
              <a:rPr lang="en-CA" dirty="0"/>
              <a:t>This would be considered a COMMA SPLICE, which is just another kind of run-on sentence.</a:t>
            </a:r>
          </a:p>
          <a:p>
            <a:pPr lvl="2"/>
            <a:endParaRPr lang="en-CA" dirty="0"/>
          </a:p>
          <a:p>
            <a:pPr marL="457200" indent="-457200">
              <a:buFont typeface="+mj-lt"/>
              <a:buAutoNum type="arabicPeriod"/>
            </a:pPr>
            <a:r>
              <a:rPr lang="en-CA" dirty="0"/>
              <a:t>By adding a transition word between the independent clauses. </a:t>
            </a:r>
          </a:p>
          <a:p>
            <a:pPr lvl="1"/>
            <a:r>
              <a:rPr lang="en-CA" strike="sngStrike" dirty="0"/>
              <a:t>“I am hungry, therefore I want dinner.”</a:t>
            </a:r>
          </a:p>
          <a:p>
            <a:pPr lvl="1"/>
            <a:r>
              <a:rPr lang="en-CA" dirty="0"/>
              <a:t>This is also a comma splice, because transition words can never be used to join clauses. If we want to use a transition word, we would need a period.</a:t>
            </a:r>
          </a:p>
          <a:p>
            <a:pPr lvl="2"/>
            <a:r>
              <a:rPr lang="en-CA" dirty="0"/>
              <a:t>“I am hungry. Therefore, I want dinner”</a:t>
            </a:r>
          </a:p>
          <a:p>
            <a:endParaRPr lang="en-CA" dirty="0"/>
          </a:p>
          <a:p>
            <a:pPr lvl="1"/>
            <a:endParaRPr lang="en-CA" dirty="0"/>
          </a:p>
          <a:p>
            <a:pPr lvl="1">
              <a:buNone/>
            </a:pPr>
            <a:endParaRPr lang="en-CA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C630862-F9A1-44F6-B265-CB66445E74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85880" y="6046914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6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Part 1: </a:t>
            </a:r>
            <a:br>
              <a:rPr lang="en-CA" dirty="0"/>
            </a:br>
            <a:r>
              <a:rPr lang="en-CA" dirty="0"/>
              <a:t>Subjects and </a:t>
            </a:r>
            <a:r>
              <a:rPr lang="en-US" dirty="0"/>
              <a:t>Verbs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8101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Grammar Error #2: </a:t>
            </a:r>
            <a:br>
              <a:rPr lang="en-US" dirty="0"/>
            </a:br>
            <a:r>
              <a:rPr lang="en-US" dirty="0"/>
              <a:t>Sentence Fragments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The word “fragment” means “chunk” or “part.” In this sense, it has the opposite meaning of “whole” or “complete.”</a:t>
            </a:r>
          </a:p>
          <a:p>
            <a:endParaRPr lang="en-US" dirty="0"/>
          </a:p>
          <a:p>
            <a:r>
              <a:rPr lang="en-US" dirty="0"/>
              <a:t>A “Sentence Fragment” means a chunk or a part of sentence. In other words it is NOT a complete sentence. </a:t>
            </a:r>
          </a:p>
          <a:p>
            <a:endParaRPr lang="en-US" dirty="0"/>
          </a:p>
          <a:p>
            <a:r>
              <a:rPr lang="en-US" dirty="0"/>
              <a:t>There are two types of Sentence Fragments.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3381F5F-89BA-4FBD-8548-30E9F4BBC7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23164" y="558924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882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4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Sentence Fragment – Type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500" dirty="0"/>
              <a:t>A dependent clause without an independent clause:</a:t>
            </a:r>
          </a:p>
          <a:p>
            <a:pPr lvl="1"/>
            <a:r>
              <a:rPr lang="en-US" sz="2200" dirty="0"/>
              <a:t>“</a:t>
            </a:r>
            <a:r>
              <a:rPr lang="en-US" sz="2200" dirty="0">
                <a:solidFill>
                  <a:schemeClr val="tx1">
                    <a:alpha val="90000"/>
                  </a:schemeClr>
                </a:solidFill>
                <a:highlight>
                  <a:srgbClr val="FF0000"/>
                </a:highlight>
              </a:rPr>
              <a:t>If he receives the votes. </a:t>
            </a:r>
            <a:r>
              <a:rPr lang="en-US" sz="2200" dirty="0"/>
              <a:t>He will be the Prime Minister.</a:t>
            </a:r>
          </a:p>
          <a:p>
            <a:pPr lvl="1"/>
            <a:r>
              <a:rPr lang="en-US" sz="2200" dirty="0"/>
              <a:t>“Education is extremely important for everyone. </a:t>
            </a:r>
            <a:r>
              <a:rPr lang="en-US" sz="2200" dirty="0">
                <a:highlight>
                  <a:srgbClr val="FF0000"/>
                </a:highlight>
              </a:rPr>
              <a:t>Although work is also important</a:t>
            </a:r>
            <a:r>
              <a:rPr lang="en-US" sz="2200" dirty="0"/>
              <a:t>.”</a:t>
            </a:r>
          </a:p>
          <a:p>
            <a:pPr lvl="1"/>
            <a:endParaRPr lang="en-US" sz="2200" dirty="0"/>
          </a:p>
          <a:p>
            <a:r>
              <a:rPr lang="en-US" sz="2500" dirty="0"/>
              <a:t>In these examples, the writer has accidentally separated the dependent clause from the independent clause with a period.</a:t>
            </a:r>
          </a:p>
          <a:p>
            <a:endParaRPr lang="en-US" sz="2500" dirty="0"/>
          </a:p>
          <a:p>
            <a:r>
              <a:rPr lang="en-US" sz="2500" dirty="0"/>
              <a:t>To fix these sentence fragments, we need to remove the period and re-join the dependent clause with the independent clause.</a:t>
            </a:r>
          </a:p>
          <a:p>
            <a:pPr lvl="1"/>
            <a:r>
              <a:rPr lang="en-US" sz="2200" dirty="0"/>
              <a:t>“If he receives the votes, he will be the Prime Minister.</a:t>
            </a:r>
          </a:p>
          <a:p>
            <a:pPr lvl="1"/>
            <a:r>
              <a:rPr lang="en-US" sz="2200" dirty="0"/>
              <a:t>“Education is extremely important, although work is important too."</a:t>
            </a:r>
            <a:br>
              <a:rPr lang="en-US" dirty="0"/>
            </a:br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590E3CE-DAEA-4ABA-944F-DEDC17E328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91000" y="59972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884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1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Sentence Fragment – Type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Remember: sentences are made clauses, and every clause </a:t>
            </a:r>
            <a:r>
              <a:rPr lang="en-US" i="1" dirty="0"/>
              <a:t>must</a:t>
            </a:r>
            <a:r>
              <a:rPr lang="en-US" dirty="0"/>
              <a:t> have a subject and a verb.</a:t>
            </a:r>
          </a:p>
          <a:p>
            <a:r>
              <a:rPr lang="en-US" b="1" u="sng" dirty="0"/>
              <a:t>If the subject or the verb is missing, you will have a sentence fragment. </a:t>
            </a:r>
          </a:p>
          <a:p>
            <a:pPr lvl="1"/>
            <a:r>
              <a:rPr lang="en-US" b="1" dirty="0"/>
              <a:t>A fragment with no subject:</a:t>
            </a:r>
          </a:p>
          <a:p>
            <a:pPr lvl="2"/>
            <a:r>
              <a:rPr lang="en-US" dirty="0"/>
              <a:t>Ex: “Walked to the store.”</a:t>
            </a:r>
          </a:p>
          <a:p>
            <a:pPr lvl="2"/>
            <a:r>
              <a:rPr lang="en-US" dirty="0"/>
              <a:t>“Fights for his country.”</a:t>
            </a:r>
          </a:p>
          <a:p>
            <a:pPr lvl="1"/>
            <a:r>
              <a:rPr lang="en-US" b="1" dirty="0"/>
              <a:t>A fragment with no verb:</a:t>
            </a:r>
          </a:p>
          <a:p>
            <a:pPr lvl="2"/>
            <a:r>
              <a:rPr lang="en-US" dirty="0"/>
              <a:t>“The man fighting for his country.”</a:t>
            </a:r>
          </a:p>
          <a:p>
            <a:pPr lvl="2"/>
            <a:r>
              <a:rPr lang="en-US" dirty="0"/>
              <a:t>“Our legs trembling from the hike.”</a:t>
            </a:r>
          </a:p>
          <a:p>
            <a:pPr lvl="1"/>
            <a:endParaRPr lang="en-US" dirty="0"/>
          </a:p>
          <a:p>
            <a:r>
              <a:rPr lang="en-US" dirty="0"/>
              <a:t>These kinds of sentence fragments are more difficult to fix. You may need to rewrite the whole sentence.</a:t>
            </a:r>
          </a:p>
          <a:p>
            <a:pPr lvl="1"/>
            <a:r>
              <a:rPr lang="en-US" dirty="0"/>
              <a:t>“We walked to the store.”</a:t>
            </a:r>
          </a:p>
          <a:p>
            <a:pPr lvl="1"/>
            <a:r>
              <a:rPr lang="en-US" dirty="0"/>
              <a:t>“The man is fighting for his country.”</a:t>
            </a:r>
          </a:p>
          <a:p>
            <a:pPr lvl="1"/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DA4DE9C-2F3A-431A-9A9A-67A89F9D18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5212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623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7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DD4FB-F8FC-4948-88FC-CDB680421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634082"/>
          </a:xfrm>
        </p:spPr>
        <p:txBody>
          <a:bodyPr/>
          <a:lstStyle/>
          <a:p>
            <a:r>
              <a:rPr lang="en-CA" dirty="0"/>
              <a:t>How to use this lesson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A7FB52-B590-43B5-8022-589CA4B5148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46997" y="1000484"/>
            <a:ext cx="7467600" cy="4444740"/>
          </a:xfrm>
        </p:spPr>
        <p:txBody>
          <a:bodyPr>
            <a:normAutofit lnSpcReduction="10000"/>
          </a:bodyPr>
          <a:lstStyle/>
          <a:p>
            <a:r>
              <a:rPr lang="en-CA" u="sng" dirty="0"/>
              <a:t>Don’t</a:t>
            </a:r>
            <a:r>
              <a:rPr lang="en-CA" dirty="0"/>
              <a:t> try to remember all of this as you are writing you assignments.</a:t>
            </a:r>
          </a:p>
          <a:p>
            <a:pPr lvl="1"/>
            <a:r>
              <a:rPr lang="en-CA" dirty="0"/>
              <a:t>It will make the writing process slower, less fluid, and more confusing.</a:t>
            </a:r>
          </a:p>
          <a:p>
            <a:r>
              <a:rPr lang="en-CA" u="sng" dirty="0"/>
              <a:t>Do</a:t>
            </a:r>
            <a:r>
              <a:rPr lang="en-CA" dirty="0"/>
              <a:t> check your assignment for grammar after you have written it. This is called “Editing.”</a:t>
            </a:r>
          </a:p>
          <a:p>
            <a:endParaRPr lang="en-CA" dirty="0"/>
          </a:p>
          <a:p>
            <a:r>
              <a:rPr lang="en-CA" dirty="0"/>
              <a:t>Try to finish your assignment 2 or 3 days in advance so that you have enough time to edit.</a:t>
            </a:r>
          </a:p>
          <a:p>
            <a:endParaRPr lang="en-CA" dirty="0"/>
          </a:p>
          <a:p>
            <a:r>
              <a:rPr lang="en-CA" dirty="0"/>
              <a:t>See the next slide for advice on editing.</a:t>
            </a:r>
          </a:p>
          <a:p>
            <a:endParaRPr lang="en-CA" dirty="0"/>
          </a:p>
          <a:p>
            <a:endParaRPr lang="en-CA" u="sng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1256ACF-DB4C-45A4-B392-A282F5FDBB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525982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362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0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CFD51-9DF1-4EB6-A65F-C7D8362B9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778098"/>
          </a:xfrm>
        </p:spPr>
        <p:txBody>
          <a:bodyPr/>
          <a:lstStyle/>
          <a:p>
            <a:r>
              <a:rPr lang="en-CA" dirty="0"/>
              <a:t>How to use this lesson when you edit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E71F53-C925-4935-AFCB-F7CC8435765A}"/>
              </a:ext>
            </a:extLst>
          </p:cNvPr>
          <p:cNvSpPr txBox="1">
            <a:spLocks noGrp="1"/>
          </p:cNvSpPr>
          <p:nvPr>
            <p:ph sz="quarter" idx="1"/>
          </p:nvPr>
        </p:nvSpPr>
        <p:spPr>
          <a:xfrm>
            <a:off x="323528" y="1160156"/>
            <a:ext cx="8259688" cy="6592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CA" sz="2000" dirty="0"/>
              <a:t>Look at every </a:t>
            </a:r>
            <a:r>
              <a:rPr lang="en-CA" sz="2000" b="1" dirty="0"/>
              <a:t>sentence</a:t>
            </a:r>
            <a:r>
              <a:rPr lang="en-CA" sz="2000" dirty="0"/>
              <a:t> individually. Try to ignore the sentence that comes before and the sentence that comes after.</a:t>
            </a:r>
          </a:p>
          <a:p>
            <a:pPr marL="708660" lvl="1" indent="-342900">
              <a:buFont typeface="+mj-lt"/>
              <a:buAutoNum type="arabicPeriod"/>
            </a:pPr>
            <a:endParaRPr lang="en-CA" sz="1700" dirty="0"/>
          </a:p>
          <a:p>
            <a:pPr marL="342900" indent="-342900">
              <a:buFont typeface="+mj-lt"/>
              <a:buAutoNum type="arabicPeriod"/>
            </a:pPr>
            <a:r>
              <a:rPr lang="en-CA" sz="2000" dirty="0"/>
              <a:t>How many </a:t>
            </a:r>
            <a:r>
              <a:rPr lang="en-CA" sz="2000" b="1" dirty="0"/>
              <a:t>clauses</a:t>
            </a:r>
            <a:r>
              <a:rPr lang="en-CA" sz="2000" dirty="0"/>
              <a:t> are in this sentence? Is it clear which clauses are independent and which are dependent?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1800" dirty="0"/>
              <a:t>Most of your sentences should be one or two clauses long.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1800" dirty="0"/>
              <a:t>Avoid sentences longer than three clauses.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1800" dirty="0"/>
              <a:t>If you can’t tell which clauses are independent/dependent, you may have a problem.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CA" sz="1800" dirty="0"/>
          </a:p>
          <a:p>
            <a:pPr marL="342900" indent="-342900">
              <a:buFont typeface="+mj-lt"/>
              <a:buAutoNum type="arabicPeriod"/>
            </a:pPr>
            <a:r>
              <a:rPr lang="en-CA" sz="2000" dirty="0"/>
              <a:t>Does every clause have a clear </a:t>
            </a:r>
            <a:r>
              <a:rPr lang="en-CA" sz="2000" b="1" dirty="0"/>
              <a:t>subject</a:t>
            </a:r>
            <a:r>
              <a:rPr lang="en-CA" sz="2000" dirty="0"/>
              <a:t> and </a:t>
            </a:r>
            <a:r>
              <a:rPr lang="en-CA" sz="2000" b="1" dirty="0"/>
              <a:t>verb</a:t>
            </a:r>
            <a:r>
              <a:rPr lang="en-CA" sz="2000" dirty="0"/>
              <a:t>?</a:t>
            </a:r>
            <a:endParaRPr lang="en-CA" sz="1700" dirty="0"/>
          </a:p>
          <a:p>
            <a:pPr marL="342900" indent="-342900">
              <a:buFont typeface="+mj-lt"/>
              <a:buAutoNum type="arabicPeriod"/>
            </a:pPr>
            <a:r>
              <a:rPr lang="en-CA" sz="2000" dirty="0"/>
              <a:t>If the sentence has more than one clause, are the clauses joined using a </a:t>
            </a:r>
            <a:r>
              <a:rPr lang="en-CA" sz="2000" b="1" dirty="0"/>
              <a:t>Conjunction</a:t>
            </a:r>
            <a:r>
              <a:rPr lang="en-CA" sz="2000" dirty="0"/>
              <a:t> or a </a:t>
            </a:r>
            <a:r>
              <a:rPr lang="en-CA" sz="2000" b="1" dirty="0"/>
              <a:t>Dependent Marker Word</a:t>
            </a:r>
            <a:r>
              <a:rPr lang="en-CA" sz="2000" dirty="0"/>
              <a:t>?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1800" dirty="0"/>
              <a:t>If not, you have a </a:t>
            </a:r>
            <a:r>
              <a:rPr lang="en-CA" sz="1800" b="1" dirty="0"/>
              <a:t>run-on sentence</a:t>
            </a:r>
            <a:r>
              <a:rPr lang="en-CA" sz="1800" dirty="0"/>
              <a:t>.</a:t>
            </a:r>
          </a:p>
          <a:p>
            <a:pPr marL="1074420" lvl="2" indent="-342900">
              <a:buFont typeface="Arial" panose="020B0604020202020204" pitchFamily="34" charset="0"/>
              <a:buChar char="•"/>
            </a:pPr>
            <a:endParaRPr lang="en-CA" sz="1500" dirty="0"/>
          </a:p>
          <a:p>
            <a:pPr marL="342900" indent="-342900">
              <a:buFont typeface="+mj-lt"/>
              <a:buAutoNum type="arabicPeriod"/>
            </a:pPr>
            <a:r>
              <a:rPr lang="en-CA" sz="2000" dirty="0"/>
              <a:t>Have you avoided putting a Dependent Clause in a sentence by itself (</a:t>
            </a:r>
            <a:r>
              <a:rPr lang="en-CA" sz="2000" b="1" dirty="0"/>
              <a:t>sentence fragment</a:t>
            </a:r>
            <a:r>
              <a:rPr lang="en-CA" sz="2000" dirty="0"/>
              <a:t>)?</a:t>
            </a:r>
          </a:p>
          <a:p>
            <a:pPr marL="342900" indent="-342900">
              <a:buFont typeface="+mj-lt"/>
              <a:buAutoNum type="arabicPeriod"/>
            </a:pPr>
            <a:endParaRPr lang="en-CA" dirty="0"/>
          </a:p>
          <a:p>
            <a:pPr marL="342900" indent="-342900">
              <a:buFont typeface="+mj-lt"/>
              <a:buAutoNum type="arabicPeriod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62736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3205F-9EF0-4208-86F7-5BAD23FCB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Every sentence has a </a:t>
            </a:r>
            <a:r>
              <a:rPr lang="en-CA" b="1" dirty="0"/>
              <a:t>verb</a:t>
            </a:r>
            <a:br>
              <a:rPr lang="en-CA" b="1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99D47-4246-4A64-A683-1E580A42A932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EXAMPLES</a:t>
            </a:r>
          </a:p>
          <a:p>
            <a:r>
              <a:rPr lang="en-CA" dirty="0"/>
              <a:t>Professor </a:t>
            </a:r>
            <a:r>
              <a:rPr lang="en-CA" dirty="0" err="1"/>
              <a:t>Lupa</a:t>
            </a:r>
            <a:r>
              <a:rPr lang="en-CA" dirty="0"/>
              <a:t> </a:t>
            </a:r>
            <a:r>
              <a:rPr lang="en-CA" b="1" dirty="0"/>
              <a:t>sleeps</a:t>
            </a:r>
            <a:r>
              <a:rPr lang="en-CA" dirty="0"/>
              <a:t> on the couch.</a:t>
            </a:r>
          </a:p>
          <a:p>
            <a:endParaRPr lang="en-CA" dirty="0"/>
          </a:p>
          <a:p>
            <a:r>
              <a:rPr lang="en-CA" dirty="0"/>
              <a:t>Professor </a:t>
            </a:r>
            <a:r>
              <a:rPr lang="en-CA" dirty="0" err="1"/>
              <a:t>Lupa</a:t>
            </a:r>
            <a:r>
              <a:rPr lang="en-CA" dirty="0"/>
              <a:t> </a:t>
            </a:r>
            <a:r>
              <a:rPr lang="en-CA" b="1" dirty="0"/>
              <a:t>is sleeping </a:t>
            </a:r>
            <a:r>
              <a:rPr lang="en-CA" dirty="0"/>
              <a:t>on the couch.</a:t>
            </a:r>
          </a:p>
          <a:p>
            <a:endParaRPr lang="en-CA" dirty="0"/>
          </a:p>
          <a:p>
            <a:r>
              <a:rPr lang="en-CA" dirty="0"/>
              <a:t>Professor </a:t>
            </a:r>
            <a:r>
              <a:rPr lang="en-CA" dirty="0" err="1"/>
              <a:t>Lupa</a:t>
            </a:r>
            <a:r>
              <a:rPr lang="en-CA" dirty="0"/>
              <a:t> </a:t>
            </a:r>
            <a:r>
              <a:rPr lang="en-CA" b="1" dirty="0"/>
              <a:t>is</a:t>
            </a:r>
            <a:r>
              <a:rPr lang="en-CA" dirty="0"/>
              <a:t> a dog.</a:t>
            </a:r>
          </a:p>
          <a:p>
            <a:endParaRPr lang="en-CA" dirty="0"/>
          </a:p>
          <a:p>
            <a:pPr marL="0" indent="0">
              <a:buNone/>
            </a:pPr>
            <a:r>
              <a:rPr lang="en-CA" dirty="0"/>
              <a:t>THERE ARE TWO KINDS OF VERBS</a:t>
            </a:r>
          </a:p>
          <a:p>
            <a:pPr marL="457200" indent="-457200">
              <a:buAutoNum type="arabicParenR"/>
            </a:pPr>
            <a:r>
              <a:rPr lang="en-CA" dirty="0"/>
              <a:t>Action Verbs</a:t>
            </a:r>
          </a:p>
          <a:p>
            <a:pPr marL="457200" indent="-457200">
              <a:buAutoNum type="arabicParenR"/>
            </a:pPr>
            <a:r>
              <a:rPr lang="en-CA" dirty="0"/>
              <a:t>Linking Verbs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427B004-9349-4946-BDE8-FE56A86F02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60032" y="3429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268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2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83335-6DA3-4D44-93A3-612C2C286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Action Verbs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C16EB-B910-467F-A44D-0997A3ACEA3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2188840"/>
          </a:xfrm>
        </p:spPr>
        <p:txBody>
          <a:bodyPr>
            <a:normAutofit fontScale="85000" lnSpcReduction="10000"/>
          </a:bodyPr>
          <a:lstStyle/>
          <a:p>
            <a:r>
              <a:rPr lang="en-CA" dirty="0"/>
              <a:t>Action verbs represent an action</a:t>
            </a:r>
          </a:p>
          <a:p>
            <a:r>
              <a:rPr lang="en-CA" dirty="0"/>
              <a:t>Action verbs can be physical actions, or they can be more abstract</a:t>
            </a:r>
          </a:p>
          <a:p>
            <a:r>
              <a:rPr lang="en-CA" dirty="0"/>
              <a:t>In some verb tenses, the verb could be two words</a:t>
            </a:r>
          </a:p>
          <a:p>
            <a:endParaRPr lang="en-CA" dirty="0"/>
          </a:p>
          <a:p>
            <a:pPr marL="0" indent="0">
              <a:buNone/>
            </a:pPr>
            <a:r>
              <a:rPr lang="en-CA" dirty="0"/>
              <a:t>EXAMPLES                              </a:t>
            </a:r>
            <a:r>
              <a:rPr lang="en-CA" sz="2200" dirty="0"/>
              <a:t>Action verbs in a two-word tense</a:t>
            </a: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E267339-B3A5-45EE-AF08-A5E47F500E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0481445"/>
              </p:ext>
            </p:extLst>
          </p:nvPr>
        </p:nvGraphicFramePr>
        <p:xfrm>
          <a:off x="683568" y="3573016"/>
          <a:ext cx="6555432" cy="201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716">
                  <a:extLst>
                    <a:ext uri="{9D8B030D-6E8A-4147-A177-3AD203B41FA5}">
                      <a16:colId xmlns:a16="http://schemas.microsoft.com/office/drawing/2014/main" val="2302676874"/>
                    </a:ext>
                  </a:extLst>
                </a:gridCol>
                <a:gridCol w="3277716">
                  <a:extLst>
                    <a:ext uri="{9D8B030D-6E8A-4147-A177-3AD203B41FA5}">
                      <a16:colId xmlns:a16="http://schemas.microsoft.com/office/drawing/2014/main" val="698227241"/>
                    </a:ext>
                  </a:extLst>
                </a:gridCol>
              </a:tblGrid>
              <a:tr h="139040"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chemeClr val="tx1"/>
                          </a:solidFill>
                        </a:rPr>
                        <a:t>Run</a:t>
                      </a:r>
                    </a:p>
                    <a:p>
                      <a:r>
                        <a:rPr lang="en-CA" dirty="0">
                          <a:solidFill>
                            <a:schemeClr val="tx1"/>
                          </a:solidFill>
                        </a:rPr>
                        <a:t>Jump</a:t>
                      </a:r>
                    </a:p>
                    <a:p>
                      <a:r>
                        <a:rPr lang="en-CA" dirty="0">
                          <a:solidFill>
                            <a:schemeClr val="tx1"/>
                          </a:solidFill>
                        </a:rPr>
                        <a:t>Think</a:t>
                      </a:r>
                    </a:p>
                    <a:p>
                      <a:r>
                        <a:rPr lang="en-CA" dirty="0">
                          <a:solidFill>
                            <a:schemeClr val="tx1"/>
                          </a:solidFill>
                        </a:rPr>
                        <a:t>Kick</a:t>
                      </a:r>
                    </a:p>
                    <a:p>
                      <a:r>
                        <a:rPr lang="en-CA" dirty="0">
                          <a:solidFill>
                            <a:schemeClr val="tx1"/>
                          </a:solidFill>
                        </a:rPr>
                        <a:t>Discuss</a:t>
                      </a:r>
                    </a:p>
                    <a:p>
                      <a:r>
                        <a:rPr lang="en-CA" dirty="0">
                          <a:solidFill>
                            <a:schemeClr val="tx1"/>
                          </a:solidFill>
                        </a:rPr>
                        <a:t>Debate</a:t>
                      </a:r>
                    </a:p>
                    <a:p>
                      <a:r>
                        <a:rPr lang="en-CA" dirty="0">
                          <a:solidFill>
                            <a:schemeClr val="tx1"/>
                          </a:solidFill>
                        </a:rPr>
                        <a:t>Drive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chemeClr val="tx1"/>
                          </a:solidFill>
                        </a:rPr>
                        <a:t>is running</a:t>
                      </a:r>
                    </a:p>
                    <a:p>
                      <a:r>
                        <a:rPr lang="en-CA" dirty="0">
                          <a:solidFill>
                            <a:schemeClr val="tx1"/>
                          </a:solidFill>
                        </a:rPr>
                        <a:t>has jumped</a:t>
                      </a:r>
                    </a:p>
                    <a:p>
                      <a:r>
                        <a:rPr lang="en-CA" dirty="0">
                          <a:solidFill>
                            <a:schemeClr val="tx1"/>
                          </a:solidFill>
                        </a:rPr>
                        <a:t>was thinking</a:t>
                      </a:r>
                    </a:p>
                    <a:p>
                      <a:r>
                        <a:rPr lang="en-CA" dirty="0">
                          <a:solidFill>
                            <a:schemeClr val="tx1"/>
                          </a:solidFill>
                        </a:rPr>
                        <a:t>will kick</a:t>
                      </a:r>
                    </a:p>
                    <a:p>
                      <a:r>
                        <a:rPr lang="en-CA" dirty="0">
                          <a:solidFill>
                            <a:schemeClr val="tx1"/>
                          </a:solidFill>
                        </a:rPr>
                        <a:t>should discuss</a:t>
                      </a:r>
                    </a:p>
                    <a:p>
                      <a:r>
                        <a:rPr lang="en-CA" dirty="0">
                          <a:solidFill>
                            <a:schemeClr val="tx1"/>
                          </a:solidFill>
                        </a:rPr>
                        <a:t>is thinking</a:t>
                      </a:r>
                    </a:p>
                    <a:p>
                      <a:r>
                        <a:rPr lang="en-CA" dirty="0">
                          <a:solidFill>
                            <a:schemeClr val="tx1"/>
                          </a:solidFill>
                        </a:rPr>
                        <a:t>will drive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829430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E611059-6ED5-4744-907A-B916984B4E99}"/>
              </a:ext>
            </a:extLst>
          </p:cNvPr>
          <p:cNvSpPr txBox="1"/>
          <p:nvPr/>
        </p:nvSpPr>
        <p:spPr>
          <a:xfrm>
            <a:off x="457200" y="5805264"/>
            <a:ext cx="49231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Professor </a:t>
            </a:r>
            <a:r>
              <a:rPr lang="en-CA" dirty="0" err="1"/>
              <a:t>Lupa</a:t>
            </a:r>
            <a:r>
              <a:rPr lang="en-CA" dirty="0"/>
              <a:t> </a:t>
            </a:r>
            <a:r>
              <a:rPr lang="en-CA" b="1" dirty="0"/>
              <a:t>sleeps</a:t>
            </a:r>
            <a:r>
              <a:rPr lang="en-CA" dirty="0"/>
              <a:t> on the couch.</a:t>
            </a:r>
          </a:p>
          <a:p>
            <a:r>
              <a:rPr lang="en-CA" dirty="0"/>
              <a:t>Professor </a:t>
            </a:r>
            <a:r>
              <a:rPr lang="en-CA" dirty="0" err="1"/>
              <a:t>Lupa</a:t>
            </a:r>
            <a:r>
              <a:rPr lang="en-CA" dirty="0"/>
              <a:t> </a:t>
            </a:r>
            <a:r>
              <a:rPr lang="en-CA" b="1" dirty="0"/>
              <a:t>is sleeping </a:t>
            </a:r>
            <a:r>
              <a:rPr lang="en-CA" dirty="0"/>
              <a:t>on the couch.</a:t>
            </a:r>
          </a:p>
          <a:p>
            <a:r>
              <a:rPr lang="en-CA" dirty="0"/>
              <a:t>Professor </a:t>
            </a:r>
            <a:r>
              <a:rPr lang="en-CA" dirty="0" err="1"/>
              <a:t>Lupa</a:t>
            </a:r>
            <a:r>
              <a:rPr lang="en-CA" dirty="0"/>
              <a:t> </a:t>
            </a:r>
            <a:r>
              <a:rPr lang="en-CA" b="1" dirty="0"/>
              <a:t>was sleeping </a:t>
            </a:r>
            <a:r>
              <a:rPr lang="en-CA" dirty="0"/>
              <a:t>on the couch. 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291660E-5C2F-45DA-860F-19DC3A85F5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341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92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FCBE0-AA39-431D-8B56-75EEB7497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are the Verbs in these sentences?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90E55-9A2D-41BC-84B6-39FC1F01DD9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CA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</a:t>
            </a:r>
            <a:r>
              <a:rPr lang="en-US" sz="25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 Unicode MS"/>
                <a:cs typeface="Times New Roman" panose="02020603050405020304" pitchFamily="18" charset="0"/>
              </a:rPr>
              <a:t>The kids went to bed early.</a:t>
            </a:r>
          </a:p>
          <a:p>
            <a:pPr marL="0" indent="0">
              <a:buNone/>
            </a:pPr>
            <a:endParaRPr lang="en-US" sz="25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Arial Unicode MS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2) Jeremy hated his job.</a:t>
            </a:r>
          </a:p>
          <a:p>
            <a:pPr marL="0" indent="0">
              <a:buNone/>
            </a:pPr>
            <a:endParaRPr lang="en-US" sz="25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5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3) I am eating lunch.</a:t>
            </a:r>
          </a:p>
          <a:p>
            <a:pPr marL="0" indent="0">
              <a:buNone/>
            </a:pPr>
            <a:endParaRPr lang="en-US" sz="25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CA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4) Students should read the lessons. </a:t>
            </a:r>
          </a:p>
          <a:p>
            <a:pPr marL="0" indent="0">
              <a:buNone/>
            </a:pPr>
            <a:endParaRPr lang="en-CA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CA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5) Teachers will respond to emails.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2937FBD-3C61-4AFE-8EA8-3F41DFDC3966}"/>
              </a:ext>
            </a:extLst>
          </p:cNvPr>
          <p:cNvSpPr/>
          <p:nvPr/>
        </p:nvSpPr>
        <p:spPr>
          <a:xfrm>
            <a:off x="2051720" y="1700808"/>
            <a:ext cx="648072" cy="288032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FF170-DECE-4394-B6AD-AF2E91C4855B}"/>
              </a:ext>
            </a:extLst>
          </p:cNvPr>
          <p:cNvSpPr/>
          <p:nvPr/>
        </p:nvSpPr>
        <p:spPr>
          <a:xfrm>
            <a:off x="1835696" y="2564904"/>
            <a:ext cx="792088" cy="3600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E79CE2-5658-4B20-AA5F-15C62458EA31}"/>
              </a:ext>
            </a:extLst>
          </p:cNvPr>
          <p:cNvSpPr/>
          <p:nvPr/>
        </p:nvSpPr>
        <p:spPr>
          <a:xfrm>
            <a:off x="1043608" y="3429000"/>
            <a:ext cx="1296144" cy="4606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539363-A38A-489C-B0A2-8BCE5407108B}"/>
              </a:ext>
            </a:extLst>
          </p:cNvPr>
          <p:cNvSpPr/>
          <p:nvPr/>
        </p:nvSpPr>
        <p:spPr>
          <a:xfrm>
            <a:off x="2051720" y="4393704"/>
            <a:ext cx="1512168" cy="3600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D99D55-437B-451A-96F8-3AFF6555F552}"/>
              </a:ext>
            </a:extLst>
          </p:cNvPr>
          <p:cNvSpPr/>
          <p:nvPr/>
        </p:nvSpPr>
        <p:spPr>
          <a:xfrm>
            <a:off x="2051720" y="5330952"/>
            <a:ext cx="1656184" cy="3600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650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51372-B999-4863-8AC9-FE69F1F5E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Linking Verbs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30FB4-2E3B-4AC3-8332-BA8B7102BBD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51411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1800" dirty="0"/>
              <a:t>Remember: there are two kinds of verbs</a:t>
            </a:r>
          </a:p>
          <a:p>
            <a:pPr marL="365760" lvl="1" indent="0">
              <a:buNone/>
            </a:pPr>
            <a:r>
              <a:rPr lang="en-CA" sz="1800" dirty="0"/>
              <a:t>1) Action verbs   2) Linking verbs</a:t>
            </a:r>
          </a:p>
          <a:p>
            <a:pPr lvl="1"/>
            <a:endParaRPr lang="en-CA" dirty="0"/>
          </a:p>
          <a:p>
            <a:r>
              <a:rPr lang="en-CA" sz="2000" b="1" dirty="0"/>
              <a:t>Linking verbs </a:t>
            </a:r>
            <a:r>
              <a:rPr lang="en-CA" sz="2000" dirty="0"/>
              <a:t>do </a:t>
            </a:r>
            <a:r>
              <a:rPr lang="en-CA" sz="2000" u="sng" dirty="0"/>
              <a:t>not</a:t>
            </a:r>
            <a:r>
              <a:rPr lang="en-CA" sz="2000" dirty="0"/>
              <a:t> represent an action</a:t>
            </a:r>
          </a:p>
          <a:p>
            <a:r>
              <a:rPr lang="en-CA" sz="2000" dirty="0"/>
              <a:t>Instead, </a:t>
            </a:r>
            <a:r>
              <a:rPr lang="en-CA" sz="2000" b="1" dirty="0"/>
              <a:t>linking verbs</a:t>
            </a:r>
            <a:r>
              <a:rPr lang="en-CA" sz="2000" dirty="0"/>
              <a:t> only link together a noun with another noun, or they link a noun with a describing word</a:t>
            </a:r>
          </a:p>
          <a:p>
            <a:r>
              <a:rPr lang="en-CA" sz="2000" b="1" dirty="0"/>
              <a:t>Linking Verbs act like an equal sign ( = )</a:t>
            </a:r>
          </a:p>
          <a:p>
            <a:endParaRPr lang="en-CA" sz="2000" b="1" dirty="0"/>
          </a:p>
          <a:p>
            <a:r>
              <a:rPr lang="en-CA" sz="2000" dirty="0"/>
              <a:t>The most common linking verbs are forms of “to be</a:t>
            </a:r>
            <a:r>
              <a:rPr lang="en-CA" dirty="0"/>
              <a:t>”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r>
              <a:rPr lang="en-CA" dirty="0"/>
              <a:t>EX: “Professor </a:t>
            </a:r>
            <a:r>
              <a:rPr lang="en-CA" dirty="0" err="1"/>
              <a:t>Lupa</a:t>
            </a:r>
            <a:r>
              <a:rPr lang="en-CA" dirty="0"/>
              <a:t> </a:t>
            </a:r>
            <a:r>
              <a:rPr lang="en-CA" b="1" dirty="0"/>
              <a:t>is</a:t>
            </a:r>
            <a:r>
              <a:rPr lang="en-CA" dirty="0"/>
              <a:t> a dog.”</a:t>
            </a:r>
          </a:p>
          <a:p>
            <a:pPr marL="0" indent="0">
              <a:buNone/>
            </a:pPr>
            <a:endParaRPr lang="en-CA" dirty="0"/>
          </a:p>
          <a:p>
            <a:endParaRPr lang="en-CA" b="1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043F6DA-4172-429D-9B4C-448B4A3DFE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2351242"/>
              </p:ext>
            </p:extLst>
          </p:nvPr>
        </p:nvGraphicFramePr>
        <p:xfrm>
          <a:off x="971600" y="5013176"/>
          <a:ext cx="6096000" cy="10415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794053275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505841658"/>
                    </a:ext>
                  </a:extLst>
                </a:gridCol>
              </a:tblGrid>
              <a:tr h="1041574">
                <a:tc>
                  <a:txBody>
                    <a:bodyPr/>
                    <a:lstStyle/>
                    <a:p>
                      <a:r>
                        <a:rPr lang="en-CA" dirty="0"/>
                        <a:t>is</a:t>
                      </a:r>
                    </a:p>
                    <a:p>
                      <a:r>
                        <a:rPr lang="en-CA" dirty="0"/>
                        <a:t>am</a:t>
                      </a:r>
                    </a:p>
                    <a:p>
                      <a:r>
                        <a:rPr lang="en-CA" dirty="0"/>
                        <a:t>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was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were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/>
                        <a:t>will be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9059451"/>
                  </a:ext>
                </a:extLst>
              </a:tr>
            </a:tbl>
          </a:graphicData>
        </a:graphic>
      </p:graphicFrame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5401A9A-7F09-4432-8DCE-F2617341D0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08104" y="188244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279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48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B2B2C-9A04-4CA0-B04C-93FB8F41F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Linking Verbs in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81167-5CE2-483F-92EF-51B39E5B50D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061048"/>
          </a:xfrm>
        </p:spPr>
        <p:txBody>
          <a:bodyPr>
            <a:normAutofit fontScale="92500" lnSpcReduction="10000"/>
          </a:bodyPr>
          <a:lstStyle/>
          <a:p>
            <a:r>
              <a:rPr lang="en-CA" dirty="0"/>
              <a:t>Professor </a:t>
            </a:r>
            <a:r>
              <a:rPr lang="en-CA" dirty="0" err="1"/>
              <a:t>Lupa</a:t>
            </a:r>
            <a:r>
              <a:rPr lang="en-CA" dirty="0"/>
              <a:t> </a:t>
            </a:r>
            <a:r>
              <a:rPr lang="en-CA" b="1" dirty="0"/>
              <a:t>is</a:t>
            </a:r>
            <a:r>
              <a:rPr lang="en-CA" dirty="0"/>
              <a:t> a dog</a:t>
            </a:r>
          </a:p>
          <a:p>
            <a:pPr lvl="1"/>
            <a:r>
              <a:rPr lang="en-CA" dirty="0"/>
              <a:t>This is the same as saying “Professor </a:t>
            </a:r>
            <a:r>
              <a:rPr lang="en-CA" dirty="0" err="1"/>
              <a:t>Lupa</a:t>
            </a:r>
            <a:r>
              <a:rPr lang="en-CA" dirty="0"/>
              <a:t> = a dog.”</a:t>
            </a:r>
          </a:p>
          <a:p>
            <a:pPr lvl="1"/>
            <a:endParaRPr lang="en-CA" dirty="0"/>
          </a:p>
          <a:p>
            <a:r>
              <a:rPr lang="en-CA" dirty="0"/>
              <a:t>You </a:t>
            </a:r>
            <a:r>
              <a:rPr lang="en-CA" b="1" dirty="0"/>
              <a:t>are</a:t>
            </a:r>
            <a:r>
              <a:rPr lang="en-CA" dirty="0"/>
              <a:t> students.</a:t>
            </a:r>
          </a:p>
          <a:p>
            <a:pPr lvl="1"/>
            <a:r>
              <a:rPr lang="en-CA" dirty="0"/>
              <a:t>“You = students”</a:t>
            </a:r>
          </a:p>
          <a:p>
            <a:endParaRPr lang="en-CA" dirty="0"/>
          </a:p>
          <a:p>
            <a:r>
              <a:rPr lang="en-CA" dirty="0"/>
              <a:t>I </a:t>
            </a:r>
            <a:r>
              <a:rPr lang="en-CA" b="1" dirty="0"/>
              <a:t>am</a:t>
            </a:r>
            <a:r>
              <a:rPr lang="en-CA" dirty="0"/>
              <a:t> a teacher.</a:t>
            </a:r>
          </a:p>
          <a:p>
            <a:pPr lvl="1"/>
            <a:r>
              <a:rPr lang="en-CA" dirty="0"/>
              <a:t>“I = a teacher”</a:t>
            </a:r>
          </a:p>
          <a:p>
            <a:pPr lvl="1"/>
            <a:endParaRPr lang="en-CA" dirty="0"/>
          </a:p>
          <a:p>
            <a:r>
              <a:rPr lang="en-CA" dirty="0"/>
              <a:t>The couch </a:t>
            </a:r>
            <a:r>
              <a:rPr lang="en-CA" b="1" dirty="0"/>
              <a:t>is</a:t>
            </a:r>
            <a:r>
              <a:rPr lang="en-CA" dirty="0"/>
              <a:t> blue.</a:t>
            </a:r>
          </a:p>
          <a:p>
            <a:pPr lvl="1"/>
            <a:r>
              <a:rPr lang="en-CA" dirty="0"/>
              <a:t>“The couch = blue.”</a:t>
            </a:r>
          </a:p>
          <a:p>
            <a:pPr lvl="1"/>
            <a:endParaRPr lang="en-CA" dirty="0"/>
          </a:p>
          <a:p>
            <a:pPr marL="365760" lvl="1" indent="0">
              <a:buNone/>
            </a:pPr>
            <a:endParaRPr lang="en-CA" dirty="0"/>
          </a:p>
          <a:p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37FEB7-B18D-43B6-A227-AEBCBBB49009}"/>
              </a:ext>
            </a:extLst>
          </p:cNvPr>
          <p:cNvSpPr txBox="1"/>
          <p:nvPr/>
        </p:nvSpPr>
        <p:spPr>
          <a:xfrm>
            <a:off x="755577" y="5517232"/>
            <a:ext cx="70567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dirty="0"/>
              <a:t>None of these examples contain an action, but they all contain a verb– a linking verb!</a:t>
            </a:r>
          </a:p>
        </p:txBody>
      </p:sp>
    </p:spTree>
    <p:extLst>
      <p:ext uri="{BB962C8B-B14F-4D97-AF65-F5344CB8AC3E}">
        <p14:creationId xmlns:p14="http://schemas.microsoft.com/office/powerpoint/2010/main" val="2412364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98857-E474-49C9-AB5B-F4A52275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 Key Concepts for Verbs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CCB99-95DA-44DE-94AD-B4BE26A0BE2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CA" dirty="0"/>
              <a:t>Every sentence </a:t>
            </a:r>
            <a:r>
              <a:rPr lang="en-CA" i="1" dirty="0"/>
              <a:t>must</a:t>
            </a:r>
            <a:r>
              <a:rPr lang="en-CA" dirty="0"/>
              <a:t> have a verb</a:t>
            </a:r>
          </a:p>
          <a:p>
            <a:r>
              <a:rPr lang="en-CA" dirty="0"/>
              <a:t>Verbs are often one word. However, in some verb tenses the verb will be two words.</a:t>
            </a:r>
          </a:p>
          <a:p>
            <a:pPr lvl="1"/>
            <a:r>
              <a:rPr lang="en-CA" dirty="0"/>
              <a:t>Future tense = will study</a:t>
            </a:r>
          </a:p>
          <a:p>
            <a:pPr lvl="1"/>
            <a:r>
              <a:rPr lang="en-CA" dirty="0"/>
              <a:t>Present continuous tense = is studying</a:t>
            </a:r>
          </a:p>
          <a:p>
            <a:pPr lvl="1"/>
            <a:r>
              <a:rPr lang="en-CA" dirty="0"/>
              <a:t>Past continuous = was studying</a:t>
            </a:r>
          </a:p>
          <a:p>
            <a:pPr lvl="1"/>
            <a:endParaRPr lang="en-CA" dirty="0"/>
          </a:p>
          <a:p>
            <a:r>
              <a:rPr lang="en-CA" dirty="0"/>
              <a:t>There are two kinds of verbs</a:t>
            </a:r>
          </a:p>
          <a:p>
            <a:pPr lvl="1"/>
            <a:r>
              <a:rPr lang="en-CA" dirty="0"/>
              <a:t>Action verbs represent an action</a:t>
            </a:r>
          </a:p>
          <a:p>
            <a:pPr lvl="2"/>
            <a:r>
              <a:rPr lang="en-CA" dirty="0"/>
              <a:t>Run, jump, think, kick, eat, sing…</a:t>
            </a:r>
          </a:p>
          <a:p>
            <a:pPr lvl="1"/>
            <a:r>
              <a:rPr lang="en-CA" dirty="0"/>
              <a:t>Linking verbs represent =</a:t>
            </a:r>
          </a:p>
          <a:p>
            <a:pPr lvl="2"/>
            <a:r>
              <a:rPr lang="en-CA" dirty="0"/>
              <a:t>Is, are, am, was, were, will be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FD2E4A6-DAEA-40B1-A0A5-8B7E1E2836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44208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260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0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1464</TotalTime>
  <Words>2786</Words>
  <Application>Microsoft Office PowerPoint</Application>
  <PresentationFormat>On-screen Show (4:3)</PresentationFormat>
  <Paragraphs>404</Paragraphs>
  <Slides>34</Slides>
  <Notes>0</Notes>
  <HiddenSlides>0</HiddenSlides>
  <MMClips>25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Calibri</vt:lpstr>
      <vt:lpstr>Century Schoolbook</vt:lpstr>
      <vt:lpstr>Times New Roman</vt:lpstr>
      <vt:lpstr>Wingdings</vt:lpstr>
      <vt:lpstr>Wingdings 2</vt:lpstr>
      <vt:lpstr>Oriel</vt:lpstr>
      <vt:lpstr>COMM 1150 - Week 4</vt:lpstr>
      <vt:lpstr>Grammar Lesson Introduction</vt:lpstr>
      <vt:lpstr>Part 1:  Subjects and Verbs </vt:lpstr>
      <vt:lpstr>Every sentence has a verb </vt:lpstr>
      <vt:lpstr>Action Verbs</vt:lpstr>
      <vt:lpstr>What are the Verbs in these sentences?</vt:lpstr>
      <vt:lpstr>Linking Verbs</vt:lpstr>
      <vt:lpstr>Linking Verbs in Practice</vt:lpstr>
      <vt:lpstr> Key Concepts for Verbs</vt:lpstr>
      <vt:lpstr>Subjects</vt:lpstr>
      <vt:lpstr>What are the subjects of these verbs?</vt:lpstr>
      <vt:lpstr>Key Concepts from Part 1</vt:lpstr>
      <vt:lpstr>Part 2 – Clauses, Conjunctions, and Dependent Marker Words</vt:lpstr>
      <vt:lpstr>Joining Sentences</vt:lpstr>
      <vt:lpstr>Clauses</vt:lpstr>
      <vt:lpstr>Two kinds of joiner words: Conjunctions and Dependent Marker Words</vt:lpstr>
      <vt:lpstr>Joiner word 1: Conjunctions</vt:lpstr>
      <vt:lpstr>Joiner Word 2: Dependent Marker Words</vt:lpstr>
      <vt:lpstr>Joiner Word 2: Dependent Marker Words (cont.)</vt:lpstr>
      <vt:lpstr>Joiner Word 2: Dependent Marker Words (cont.)</vt:lpstr>
      <vt:lpstr>NOT a joiner word: Transition Words</vt:lpstr>
      <vt:lpstr>PowerPoint Presentation</vt:lpstr>
      <vt:lpstr>Key Concepts from Part 2</vt:lpstr>
      <vt:lpstr>Part 3: Avoiding Common Grammar Errors</vt:lpstr>
      <vt:lpstr>Review: Independent vs. Dependent Clauses</vt:lpstr>
      <vt:lpstr>PowerPoint Presentation</vt:lpstr>
      <vt:lpstr>Grammar error #1: RUN-ON SENTENCE</vt:lpstr>
      <vt:lpstr>“I am hungry I want dinner” (run-on)</vt:lpstr>
      <vt:lpstr>A run-on sentence CANNOT be fixed in the following ways</vt:lpstr>
      <vt:lpstr>Grammar Error #2:  Sentence Fragments</vt:lpstr>
      <vt:lpstr>Sentence Fragment – Type 1</vt:lpstr>
      <vt:lpstr>Sentence Fragment – Type 2</vt:lpstr>
      <vt:lpstr>How to use this lesson</vt:lpstr>
      <vt:lpstr>How to use this lesson when you edit</vt:lpstr>
    </vt:vector>
  </TitlesOfParts>
  <Company>Humber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Run-Ons and Comma Splices</dc:title>
  <dc:creator>Humber College</dc:creator>
  <cp:lastModifiedBy>User</cp:lastModifiedBy>
  <cp:revision>28</cp:revision>
  <dcterms:created xsi:type="dcterms:W3CDTF">2013-10-10T14:29:07Z</dcterms:created>
  <dcterms:modified xsi:type="dcterms:W3CDTF">2020-09-28T01:36:24Z</dcterms:modified>
</cp:coreProperties>
</file>

<file path=docProps/thumbnail.jpeg>
</file>